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9"/>
  </p:notesMasterIdLst>
  <p:sldIdLst>
    <p:sldId id="278" r:id="rId2"/>
    <p:sldId id="279" r:id="rId3"/>
    <p:sldId id="280" r:id="rId4"/>
    <p:sldId id="289" r:id="rId5"/>
    <p:sldId id="295" r:id="rId6"/>
    <p:sldId id="296" r:id="rId7"/>
    <p:sldId id="297" r:id="rId8"/>
    <p:sldId id="294" r:id="rId9"/>
    <p:sldId id="301" r:id="rId10"/>
    <p:sldId id="298" r:id="rId11"/>
    <p:sldId id="299" r:id="rId12"/>
    <p:sldId id="300" r:id="rId13"/>
    <p:sldId id="290" r:id="rId14"/>
    <p:sldId id="292" r:id="rId15"/>
    <p:sldId id="293" r:id="rId16"/>
    <p:sldId id="303" r:id="rId17"/>
    <p:sldId id="302" r:id="rId18"/>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C4E9"/>
    <a:srgbClr val="202C8F"/>
    <a:srgbClr val="FDFBF6"/>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3794" autoAdjust="0"/>
  </p:normalViewPr>
  <p:slideViewPr>
    <p:cSldViewPr snapToGrid="0" snapToObjects="1">
      <p:cViewPr varScale="1">
        <p:scale>
          <a:sx n="86" d="100"/>
          <a:sy n="86" d="100"/>
        </p:scale>
        <p:origin x="562" y="58"/>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b="0" i="0" dirty="0">
                <a:solidFill>
                  <a:srgbClr val="D1D5DB"/>
                </a:solidFill>
                <a:effectLst/>
                <a:latin typeface="Söhne"/>
              </a:rPr>
              <a:t>For the purpose of this analysis, I focused on one specific aspect from the provided bullet points: "Are there commonalities or trends among establishments that perform poorly?" By examining patterns and trends among establishments that consistently receive poor inspection grades, we can identify common factors contributing to their underperformance. Factors such as food establishment types (e.g., restaurants, fast-food chains), violations types, or specific inspection criteria may shed light on areas that require attention and improvement.</a:t>
            </a:r>
            <a:endParaRPr lang="en-US" dirty="0"/>
          </a:p>
        </p:txBody>
      </p:sp>
    </p:spTree>
    <p:extLst>
      <p:ext uri="{BB962C8B-B14F-4D97-AF65-F5344CB8AC3E}">
        <p14:creationId xmlns:p14="http://schemas.microsoft.com/office/powerpoint/2010/main" val="1563213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DATA Challenge</a:t>
            </a: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544805" y="4451530"/>
            <a:ext cx="3493008" cy="878908"/>
          </a:xfrm>
        </p:spPr>
        <p:txBody>
          <a:bodyPr/>
          <a:lstStyle/>
          <a:p>
            <a:r>
              <a:rPr lang="en-US" dirty="0"/>
              <a:t>Sanjana Nandy​</a:t>
            </a:r>
          </a:p>
          <a:p>
            <a:endParaRPr lang="en-US" dirty="0"/>
          </a:p>
        </p:txBody>
      </p:sp>
      <p:sp>
        <p:nvSpPr>
          <p:cNvPr id="4" name="Subtitle 2">
            <a:extLst>
              <a:ext uri="{FF2B5EF4-FFF2-40B4-BE49-F238E27FC236}">
                <a16:creationId xmlns:a16="http://schemas.microsoft.com/office/drawing/2014/main" id="{F2719819-3BE5-2E7A-F1EB-086674B34875}"/>
              </a:ext>
            </a:extLst>
          </p:cNvPr>
          <p:cNvSpPr txBox="1">
            <a:spLocks/>
          </p:cNvSpPr>
          <p:nvPr/>
        </p:nvSpPr>
        <p:spPr>
          <a:xfrm>
            <a:off x="3472649" y="3313089"/>
            <a:ext cx="5637320" cy="878908"/>
          </a:xfrm>
          <a:prstGeom prst="rect">
            <a:avLst/>
          </a:prstGeom>
        </p:spPr>
        <p:txBody>
          <a:bodyPr vert="horz" lIns="0" tIns="0" rIns="0" bIns="0" rtlCol="0">
            <a:noAutofit/>
          </a:bodyPr>
          <a:lstStyle>
            <a:lvl1pPr marL="0" indent="0" algn="ctr" defTabSz="914400" rtl="0" eaLnBrk="1" latinLnBrk="0" hangingPunct="1">
              <a:lnSpc>
                <a:spcPct val="100000"/>
              </a:lnSpc>
              <a:spcBef>
                <a:spcPts val="360"/>
              </a:spcBef>
              <a:buFont typeface="Arial" panose="020B0604020202020204" pitchFamily="34" charset="0"/>
              <a:buNone/>
              <a:defRPr sz="2400" kern="1200">
                <a:solidFill>
                  <a:schemeClr val="accent6"/>
                </a:solidFill>
                <a:latin typeface="+mn-lt"/>
                <a:ea typeface="+mn-ea"/>
                <a:cs typeface="+mn-cs"/>
              </a:defRPr>
            </a:lvl1pPr>
            <a:lvl2pPr marL="457200" indent="0" algn="ctr" defTabSz="914400" rtl="0" eaLnBrk="1" latinLnBrk="0" hangingPunct="1">
              <a:lnSpc>
                <a:spcPct val="100000"/>
              </a:lnSpc>
              <a:spcBef>
                <a:spcPts val="360"/>
              </a:spcBef>
              <a:buFont typeface="Arial" panose="020B0604020202020204" pitchFamily="34" charset="0"/>
              <a:buNone/>
              <a:defRPr sz="2000" kern="1200">
                <a:solidFill>
                  <a:schemeClr val="accent6"/>
                </a:solidFill>
                <a:latin typeface="+mn-lt"/>
                <a:ea typeface="+mn-ea"/>
                <a:cs typeface="+mn-cs"/>
              </a:defRPr>
            </a:lvl2pPr>
            <a:lvl3pPr marL="914400" indent="0" algn="ctr" defTabSz="914400" rtl="0" eaLnBrk="1" latinLnBrk="0" hangingPunct="1">
              <a:lnSpc>
                <a:spcPct val="100000"/>
              </a:lnSpc>
              <a:spcBef>
                <a:spcPts val="360"/>
              </a:spcBef>
              <a:buFont typeface="Arial" panose="020B0604020202020204" pitchFamily="34" charset="0"/>
              <a:buNone/>
              <a:defRPr sz="1800" kern="1200">
                <a:solidFill>
                  <a:schemeClr val="accent6"/>
                </a:solidFill>
                <a:latin typeface="+mn-lt"/>
                <a:ea typeface="+mn-ea"/>
                <a:cs typeface="+mn-cs"/>
              </a:defRPr>
            </a:lvl3pPr>
            <a:lvl4pPr marL="1371600" indent="0" algn="ctr" defTabSz="914400" rtl="0" eaLnBrk="1" latinLnBrk="0" hangingPunct="1">
              <a:lnSpc>
                <a:spcPct val="100000"/>
              </a:lnSpc>
              <a:spcBef>
                <a:spcPts val="360"/>
              </a:spcBef>
              <a:buFont typeface="Arial" panose="020B0604020202020204" pitchFamily="34" charset="0"/>
              <a:buNone/>
              <a:defRPr sz="1600" kern="1200">
                <a:solidFill>
                  <a:schemeClr val="accent6"/>
                </a:solidFill>
                <a:latin typeface="+mn-lt"/>
                <a:ea typeface="+mn-ea"/>
                <a:cs typeface="+mn-cs"/>
              </a:defRPr>
            </a:lvl4pPr>
            <a:lvl5pPr marL="1828800" indent="0" algn="ctr" defTabSz="914400" rtl="0" eaLnBrk="1" latinLnBrk="0" hangingPunct="1">
              <a:lnSpc>
                <a:spcPct val="100000"/>
              </a:lnSpc>
              <a:spcBef>
                <a:spcPts val="360"/>
              </a:spcBef>
              <a:buFont typeface="Arial" panose="020B0604020202020204" pitchFamily="34" charset="0"/>
              <a:buNone/>
              <a:defRPr sz="1600" kern="1200">
                <a:solidFill>
                  <a:schemeClr val="accent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accent6">
                    <a:lumMod val="75000"/>
                  </a:schemeClr>
                </a:solidFill>
              </a:rPr>
              <a:t>Executive Office of Technology Services and Security (EOTSS)</a:t>
            </a: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D9E05E-C420-E2FB-EC85-20FACF900CA9}"/>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1800E2E-F924-ED43-EB29-4841630243B3}"/>
              </a:ext>
            </a:extLst>
          </p:cNvPr>
          <p:cNvSpPr>
            <a:spLocks noGrp="1"/>
          </p:cNvSpPr>
          <p:nvPr>
            <p:ph type="sldNum" sz="quarter" idx="12"/>
          </p:nvPr>
        </p:nvSpPr>
        <p:spPr/>
        <p:txBody>
          <a:bodyPr/>
          <a:lstStyle/>
          <a:p>
            <a:fld id="{48F63A3B-78C7-47BE-AE5E-E10140E04643}" type="slidenum">
              <a:rPr lang="en-US" smtClean="0"/>
              <a:t>10</a:t>
            </a:fld>
            <a:endParaRPr lang="en-US" dirty="0"/>
          </a:p>
        </p:txBody>
      </p:sp>
      <p:pic>
        <p:nvPicPr>
          <p:cNvPr id="9" name="Picture 8">
            <a:extLst>
              <a:ext uri="{FF2B5EF4-FFF2-40B4-BE49-F238E27FC236}">
                <a16:creationId xmlns:a16="http://schemas.microsoft.com/office/drawing/2014/main" id="{04DB4E70-E78C-EBB5-8112-2EBE8A29CE81}"/>
              </a:ext>
            </a:extLst>
          </p:cNvPr>
          <p:cNvPicPr>
            <a:picLocks noChangeAspect="1"/>
          </p:cNvPicPr>
          <p:nvPr/>
        </p:nvPicPr>
        <p:blipFill>
          <a:blip r:embed="rId2"/>
          <a:stretch>
            <a:fillRect/>
          </a:stretch>
        </p:blipFill>
        <p:spPr>
          <a:xfrm>
            <a:off x="432381" y="453366"/>
            <a:ext cx="10844349" cy="5388180"/>
          </a:xfrm>
          <a:prstGeom prst="rect">
            <a:avLst/>
          </a:prstGeom>
          <a:ln>
            <a:noFill/>
          </a:ln>
          <a:effectLst>
            <a:outerShdw blurRad="292100" dist="139700" dir="2700000" algn="tl" rotWithShape="0">
              <a:srgbClr val="333333">
                <a:alpha val="65000"/>
              </a:srgbClr>
            </a:outerShdw>
          </a:effectLst>
        </p:spPr>
      </p:pic>
      <p:sp>
        <p:nvSpPr>
          <p:cNvPr id="10" name="Text Placeholder 10">
            <a:extLst>
              <a:ext uri="{FF2B5EF4-FFF2-40B4-BE49-F238E27FC236}">
                <a16:creationId xmlns:a16="http://schemas.microsoft.com/office/drawing/2014/main" id="{82731A3F-30B0-3D78-C69C-001319A88569}"/>
              </a:ext>
            </a:extLst>
          </p:cNvPr>
          <p:cNvSpPr txBox="1">
            <a:spLocks/>
          </p:cNvSpPr>
          <p:nvPr/>
        </p:nvSpPr>
        <p:spPr>
          <a:xfrm>
            <a:off x="7074040" y="5989320"/>
            <a:ext cx="4858880" cy="411480"/>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Location wise distribution and trend over years</a:t>
            </a:r>
          </a:p>
        </p:txBody>
      </p:sp>
    </p:spTree>
    <p:extLst>
      <p:ext uri="{BB962C8B-B14F-4D97-AF65-F5344CB8AC3E}">
        <p14:creationId xmlns:p14="http://schemas.microsoft.com/office/powerpoint/2010/main" val="2413902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A screenshot of a computer screen&#10;&#10;Description automatically generated with medium confidence">
            <a:extLst>
              <a:ext uri="{FF2B5EF4-FFF2-40B4-BE49-F238E27FC236}">
                <a16:creationId xmlns:a16="http://schemas.microsoft.com/office/drawing/2014/main" id="{F9C98205-D560-5428-6A76-23504BBDACB3}"/>
              </a:ext>
            </a:extLst>
          </p:cNvPr>
          <p:cNvPicPr>
            <a:picLocks noChangeAspect="1"/>
          </p:cNvPicPr>
          <p:nvPr/>
        </p:nvPicPr>
        <p:blipFill rotWithShape="1">
          <a:blip r:embed="rId2"/>
          <a:srcRect t="3400" b="8800"/>
          <a:stretch/>
        </p:blipFill>
        <p:spPr>
          <a:xfrm>
            <a:off x="4885944" y="3393962"/>
            <a:ext cx="7046976" cy="3230869"/>
          </a:xfrm>
          <a:prstGeom prst="rect">
            <a:avLst/>
          </a:prstGeom>
          <a:ln>
            <a:noFill/>
          </a:ln>
          <a:effectLst>
            <a:outerShdw blurRad="292100" dist="139700" dir="2700000" algn="tl" rotWithShape="0">
              <a:srgbClr val="333333">
                <a:alpha val="65000"/>
              </a:srgbClr>
            </a:outerShdw>
          </a:effectLst>
        </p:spPr>
      </p:pic>
      <p:pic>
        <p:nvPicPr>
          <p:cNvPr id="6" name="Content Placeholder 5" descr="A screenshot of a computer screen&#10;&#10;Description automatically generated with medium confidence">
            <a:extLst>
              <a:ext uri="{FF2B5EF4-FFF2-40B4-BE49-F238E27FC236}">
                <a16:creationId xmlns:a16="http://schemas.microsoft.com/office/drawing/2014/main" id="{9B673E8F-9A2C-0842-DC0F-C5040C8EBCB9}"/>
              </a:ext>
            </a:extLst>
          </p:cNvPr>
          <p:cNvPicPr>
            <a:picLocks noGrp="1" noChangeAspect="1"/>
          </p:cNvPicPr>
          <p:nvPr>
            <p:ph sz="half" idx="1"/>
          </p:nvPr>
        </p:nvPicPr>
        <p:blipFill rotWithShape="1">
          <a:blip r:embed="rId3"/>
          <a:srcRect t="4118" b="7754"/>
          <a:stretch/>
        </p:blipFill>
        <p:spPr>
          <a:xfrm>
            <a:off x="373024" y="294419"/>
            <a:ext cx="6540417" cy="2932250"/>
          </a:xfrm>
          <a:prstGeom prst="rect">
            <a:avLst/>
          </a:prstGeom>
          <a:ln>
            <a:noFill/>
          </a:ln>
          <a:effectLst>
            <a:outerShdw blurRad="292100" dist="139700" dir="2700000" algn="tl" rotWithShape="0">
              <a:srgbClr val="333333">
                <a:alpha val="65000"/>
              </a:srgbClr>
            </a:outerShdw>
          </a:effectLst>
        </p:spPr>
      </p:pic>
      <p:sp>
        <p:nvSpPr>
          <p:cNvPr id="5" name="Slide Number Placeholder 4">
            <a:extLst>
              <a:ext uri="{FF2B5EF4-FFF2-40B4-BE49-F238E27FC236}">
                <a16:creationId xmlns:a16="http://schemas.microsoft.com/office/drawing/2014/main" id="{5861FAC8-2568-6F33-15BA-3C88F3BF74A0}"/>
              </a:ext>
            </a:extLst>
          </p:cNvPr>
          <p:cNvSpPr>
            <a:spLocks noGrp="1"/>
          </p:cNvSpPr>
          <p:nvPr>
            <p:ph type="sldNum" sz="quarter" idx="12"/>
          </p:nvPr>
        </p:nvSpPr>
        <p:spPr/>
        <p:txBody>
          <a:bodyPr/>
          <a:lstStyle/>
          <a:p>
            <a:fld id="{48F63A3B-78C7-47BE-AE5E-E10140E04643}" type="slidenum">
              <a:rPr lang="en-US" smtClean="0"/>
              <a:t>11</a:t>
            </a:fld>
            <a:endParaRPr lang="en-US" dirty="0"/>
          </a:p>
        </p:txBody>
      </p:sp>
      <p:pic>
        <p:nvPicPr>
          <p:cNvPr id="10" name="Picture 9">
            <a:extLst>
              <a:ext uri="{FF2B5EF4-FFF2-40B4-BE49-F238E27FC236}">
                <a16:creationId xmlns:a16="http://schemas.microsoft.com/office/drawing/2014/main" id="{0CDD8C47-1B26-F0AA-94CC-E1D0B1556FA0}"/>
              </a:ext>
            </a:extLst>
          </p:cNvPr>
          <p:cNvPicPr>
            <a:picLocks noChangeAspect="1"/>
          </p:cNvPicPr>
          <p:nvPr/>
        </p:nvPicPr>
        <p:blipFill rotWithShape="1">
          <a:blip r:embed="rId4"/>
          <a:srcRect l="35078" t="48611" r="33204" b="32361"/>
          <a:stretch/>
        </p:blipFill>
        <p:spPr>
          <a:xfrm>
            <a:off x="395903" y="5538921"/>
            <a:ext cx="3867151" cy="1085910"/>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C355D2FA-55F3-A302-A272-F5C204E9C4E9}"/>
              </a:ext>
            </a:extLst>
          </p:cNvPr>
          <p:cNvSpPr/>
          <p:nvPr/>
        </p:nvSpPr>
        <p:spPr>
          <a:xfrm>
            <a:off x="180929" y="4600133"/>
            <a:ext cx="4370974" cy="2095037"/>
          </a:xfrm>
          <a:custGeom>
            <a:avLst/>
            <a:gdLst>
              <a:gd name="connsiteX0" fmla="*/ 0 w 4370974"/>
              <a:gd name="connsiteY0" fmla="*/ 0 h 2095037"/>
              <a:gd name="connsiteX1" fmla="*/ 4370974 w 4370974"/>
              <a:gd name="connsiteY1" fmla="*/ 0 h 2095037"/>
              <a:gd name="connsiteX2" fmla="*/ 4370974 w 4370974"/>
              <a:gd name="connsiteY2" fmla="*/ 2095037 h 2095037"/>
              <a:gd name="connsiteX3" fmla="*/ 0 w 4370974"/>
              <a:gd name="connsiteY3" fmla="*/ 2095037 h 2095037"/>
              <a:gd name="connsiteX4" fmla="*/ 0 w 4370974"/>
              <a:gd name="connsiteY4" fmla="*/ 0 h 2095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974" h="2095037" extrusionOk="0">
                <a:moveTo>
                  <a:pt x="0" y="0"/>
                </a:moveTo>
                <a:cubicBezTo>
                  <a:pt x="714952" y="-122172"/>
                  <a:pt x="3591360" y="-44103"/>
                  <a:pt x="4370974" y="0"/>
                </a:cubicBezTo>
                <a:cubicBezTo>
                  <a:pt x="4394369" y="539444"/>
                  <a:pt x="4300666" y="1724340"/>
                  <a:pt x="4370974" y="2095037"/>
                </a:cubicBezTo>
                <a:cubicBezTo>
                  <a:pt x="2389846" y="2186229"/>
                  <a:pt x="1239757" y="2081721"/>
                  <a:pt x="0" y="2095037"/>
                </a:cubicBezTo>
                <a:cubicBezTo>
                  <a:pt x="65407" y="1348956"/>
                  <a:pt x="-89014" y="353665"/>
                  <a:pt x="0" y="0"/>
                </a:cubicBezTo>
                <a:close/>
              </a:path>
            </a:pathLst>
          </a:custGeom>
          <a:noFill/>
          <a:ln w="9525" cap="flat" cmpd="sng" algn="ctr">
            <a:solidFill>
              <a:schemeClr val="accent6"/>
            </a:solidFill>
            <a:prstDash val="dash"/>
            <a:round/>
            <a:headEnd type="none" w="med" len="med"/>
            <a:tailEnd type="none" w="med" len="med"/>
            <a:extLst>
              <a:ext uri="{C807C97D-BFC1-408E-A445-0C87EB9F89A2}">
                <ask:lineSketchStyleProps xmlns:ask="http://schemas.microsoft.com/office/drawing/2018/sketchyshapes" sd="3503067695">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5" name="Text Placeholder 23">
            <a:extLst>
              <a:ext uri="{FF2B5EF4-FFF2-40B4-BE49-F238E27FC236}">
                <a16:creationId xmlns:a16="http://schemas.microsoft.com/office/drawing/2014/main" id="{FC5B5789-B87C-B289-EFFB-CD6511C3BD16}"/>
              </a:ext>
            </a:extLst>
          </p:cNvPr>
          <p:cNvSpPr txBox="1">
            <a:spLocks/>
          </p:cNvSpPr>
          <p:nvPr/>
        </p:nvSpPr>
        <p:spPr>
          <a:xfrm>
            <a:off x="373024" y="4785455"/>
            <a:ext cx="3890030" cy="683127"/>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Inspection Results as inspector declines to re-inspect for year 2018 with severity level as non-critical (least severe)</a:t>
            </a:r>
          </a:p>
        </p:txBody>
      </p:sp>
      <p:cxnSp>
        <p:nvCxnSpPr>
          <p:cNvPr id="17" name="Straight Arrow Connector 16">
            <a:extLst>
              <a:ext uri="{FF2B5EF4-FFF2-40B4-BE49-F238E27FC236}">
                <a16:creationId xmlns:a16="http://schemas.microsoft.com/office/drawing/2014/main" id="{93FA836E-B4CD-E59E-7E5E-2B6AA21846A9}"/>
              </a:ext>
            </a:extLst>
          </p:cNvPr>
          <p:cNvCxnSpPr>
            <a:cxnSpLocks/>
          </p:cNvCxnSpPr>
          <p:nvPr/>
        </p:nvCxnSpPr>
        <p:spPr>
          <a:xfrm>
            <a:off x="2009670" y="5265336"/>
            <a:ext cx="0" cy="401934"/>
          </a:xfrm>
          <a:prstGeom prst="straightConnector1">
            <a:avLst/>
          </a:prstGeom>
          <a:ln w="9525" cap="flat" cmpd="sng" algn="ctr">
            <a:solidFill>
              <a:schemeClr val="accent6"/>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Text Placeholder 23">
            <a:extLst>
              <a:ext uri="{FF2B5EF4-FFF2-40B4-BE49-F238E27FC236}">
                <a16:creationId xmlns:a16="http://schemas.microsoft.com/office/drawing/2014/main" id="{6BD1A033-8DA0-AEFC-4EC9-DBBC32F5E9D9}"/>
              </a:ext>
            </a:extLst>
          </p:cNvPr>
          <p:cNvSpPr txBox="1">
            <a:spLocks/>
          </p:cNvSpPr>
          <p:nvPr/>
        </p:nvSpPr>
        <p:spPr>
          <a:xfrm>
            <a:off x="7350767" y="2488792"/>
            <a:ext cx="3890030" cy="683127"/>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Inspection results as Passed for non-critical violation (least severe) for the given location. Inspection performed 111  </a:t>
            </a:r>
          </a:p>
        </p:txBody>
      </p:sp>
      <p:cxnSp>
        <p:nvCxnSpPr>
          <p:cNvPr id="22" name="Straight Arrow Connector 21">
            <a:extLst>
              <a:ext uri="{FF2B5EF4-FFF2-40B4-BE49-F238E27FC236}">
                <a16:creationId xmlns:a16="http://schemas.microsoft.com/office/drawing/2014/main" id="{7118C7C9-84DD-C000-D57C-01342C6A9F1E}"/>
              </a:ext>
            </a:extLst>
          </p:cNvPr>
          <p:cNvCxnSpPr>
            <a:cxnSpLocks/>
          </p:cNvCxnSpPr>
          <p:nvPr/>
        </p:nvCxnSpPr>
        <p:spPr>
          <a:xfrm>
            <a:off x="7549134" y="3171919"/>
            <a:ext cx="0" cy="1613536"/>
          </a:xfrm>
          <a:prstGeom prst="straightConnector1">
            <a:avLst/>
          </a:prstGeom>
          <a:ln w="9525" cap="flat" cmpd="sng" algn="ctr">
            <a:solidFill>
              <a:schemeClr val="accent6"/>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Text Placeholder 23">
            <a:extLst>
              <a:ext uri="{FF2B5EF4-FFF2-40B4-BE49-F238E27FC236}">
                <a16:creationId xmlns:a16="http://schemas.microsoft.com/office/drawing/2014/main" id="{098185D8-E74E-CA99-2182-C6C313D68AD2}"/>
              </a:ext>
            </a:extLst>
          </p:cNvPr>
          <p:cNvSpPr txBox="1">
            <a:spLocks/>
          </p:cNvSpPr>
          <p:nvPr/>
        </p:nvSpPr>
        <p:spPr>
          <a:xfrm>
            <a:off x="7350767" y="323636"/>
            <a:ext cx="3890030" cy="683127"/>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Represents total inspections performed on the food establishment ( for the given license number)</a:t>
            </a:r>
          </a:p>
          <a:p>
            <a:pPr marL="0" indent="0">
              <a:buNone/>
            </a:pPr>
            <a:endParaRPr lang="en-US" sz="1200" dirty="0"/>
          </a:p>
          <a:p>
            <a:pPr marL="0" indent="0">
              <a:buNone/>
            </a:pPr>
            <a:endParaRPr lang="en-US" sz="1200" dirty="0"/>
          </a:p>
          <a:p>
            <a:pPr marL="0" indent="0">
              <a:buNone/>
            </a:pPr>
            <a:endParaRPr lang="en-US" sz="1200" dirty="0"/>
          </a:p>
          <a:p>
            <a:pPr marL="0" indent="0">
              <a:buNone/>
            </a:pPr>
            <a:r>
              <a:rPr lang="en-US" sz="1200" dirty="0"/>
              <a:t>Grade distribution as A,B, C based on scores</a:t>
            </a:r>
          </a:p>
          <a:p>
            <a:pPr marL="338328" lvl="1" indent="0">
              <a:buNone/>
            </a:pPr>
            <a:r>
              <a:rPr lang="en-US" sz="800" dirty="0"/>
              <a:t>A = SCORE&gt;=94</a:t>
            </a:r>
          </a:p>
          <a:p>
            <a:pPr marL="338328" lvl="1" indent="0">
              <a:buNone/>
            </a:pPr>
            <a:r>
              <a:rPr lang="en-US" sz="800" dirty="0"/>
              <a:t>B = SCORE&gt;=81 AND SCORE&lt;=93</a:t>
            </a:r>
          </a:p>
          <a:p>
            <a:pPr marL="338328" lvl="1" indent="0">
              <a:buNone/>
            </a:pPr>
            <a:r>
              <a:rPr lang="en-US" sz="800" dirty="0"/>
              <a:t>C = SCORE&lt;=80</a:t>
            </a:r>
          </a:p>
        </p:txBody>
      </p:sp>
      <p:cxnSp>
        <p:nvCxnSpPr>
          <p:cNvPr id="11" name="Straight Arrow Connector 10">
            <a:extLst>
              <a:ext uri="{FF2B5EF4-FFF2-40B4-BE49-F238E27FC236}">
                <a16:creationId xmlns:a16="http://schemas.microsoft.com/office/drawing/2014/main" id="{7C2AA6A5-1839-D5E1-E861-D6FB82F43249}"/>
              </a:ext>
            </a:extLst>
          </p:cNvPr>
          <p:cNvCxnSpPr>
            <a:cxnSpLocks/>
          </p:cNvCxnSpPr>
          <p:nvPr/>
        </p:nvCxnSpPr>
        <p:spPr>
          <a:xfrm flipH="1">
            <a:off x="5852160" y="1128683"/>
            <a:ext cx="1583951" cy="0"/>
          </a:xfrm>
          <a:prstGeom prst="straightConnector1">
            <a:avLst/>
          </a:prstGeom>
          <a:ln w="9525" cap="flat" cmpd="sng" algn="ctr">
            <a:solidFill>
              <a:schemeClr val="accent6"/>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Connector: Elbow 15">
            <a:extLst>
              <a:ext uri="{FF2B5EF4-FFF2-40B4-BE49-F238E27FC236}">
                <a16:creationId xmlns:a16="http://schemas.microsoft.com/office/drawing/2014/main" id="{AF2A370B-FBF2-7611-4401-97CA9418CDC3}"/>
              </a:ext>
            </a:extLst>
          </p:cNvPr>
          <p:cNvCxnSpPr>
            <a:cxnSpLocks/>
          </p:cNvCxnSpPr>
          <p:nvPr/>
        </p:nvCxnSpPr>
        <p:spPr>
          <a:xfrm rot="10800000" flipV="1">
            <a:off x="5852162" y="1858593"/>
            <a:ext cx="1694686" cy="508278"/>
          </a:xfrm>
          <a:prstGeom prst="bentConnector3">
            <a:avLst>
              <a:gd name="adj1" fmla="val 6834"/>
            </a:avLst>
          </a:prstGeom>
          <a:ln w="9525" cap="flat" cmpd="sng" algn="ctr">
            <a:solidFill>
              <a:schemeClr val="accent6"/>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50589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43EA3A8-1F59-3B12-9B3C-BB84482DB9A6}"/>
              </a:ext>
            </a:extLst>
          </p:cNvPr>
          <p:cNvPicPr>
            <a:picLocks noChangeAspect="1"/>
          </p:cNvPicPr>
          <p:nvPr/>
        </p:nvPicPr>
        <p:blipFill>
          <a:blip r:embed="rId2"/>
          <a:stretch>
            <a:fillRect/>
          </a:stretch>
        </p:blipFill>
        <p:spPr>
          <a:xfrm>
            <a:off x="2170942" y="4547409"/>
            <a:ext cx="3813790" cy="2061747"/>
          </a:xfrm>
          <a:prstGeom prst="rect">
            <a:avLst/>
          </a:prstGeom>
          <a:ln>
            <a:noFill/>
          </a:ln>
          <a:effectLst>
            <a:outerShdw blurRad="292100" dist="139700" dir="2700000" algn="tl" rotWithShape="0">
              <a:srgbClr val="333333">
                <a:alpha val="65000"/>
              </a:srgbClr>
            </a:outerShdw>
          </a:effectLst>
        </p:spPr>
      </p:pic>
      <p:sp>
        <p:nvSpPr>
          <p:cNvPr id="5" name="Slide Number Placeholder 4">
            <a:extLst>
              <a:ext uri="{FF2B5EF4-FFF2-40B4-BE49-F238E27FC236}">
                <a16:creationId xmlns:a16="http://schemas.microsoft.com/office/drawing/2014/main" id="{ADE1F542-C675-EF1B-CE21-496D47C6610B}"/>
              </a:ext>
            </a:extLst>
          </p:cNvPr>
          <p:cNvSpPr>
            <a:spLocks noGrp="1"/>
          </p:cNvSpPr>
          <p:nvPr>
            <p:ph type="sldNum" sz="quarter" idx="12"/>
          </p:nvPr>
        </p:nvSpPr>
        <p:spPr/>
        <p:txBody>
          <a:bodyPr/>
          <a:lstStyle/>
          <a:p>
            <a:fld id="{48F63A3B-78C7-47BE-AE5E-E10140E04643}" type="slidenum">
              <a:rPr lang="en-US" smtClean="0"/>
              <a:t>12</a:t>
            </a:fld>
            <a:endParaRPr lang="en-US" dirty="0"/>
          </a:p>
        </p:txBody>
      </p:sp>
      <p:pic>
        <p:nvPicPr>
          <p:cNvPr id="9" name="Picture 8" descr="A screenshot of a computer&#10;&#10;Description automatically generated">
            <a:extLst>
              <a:ext uri="{FF2B5EF4-FFF2-40B4-BE49-F238E27FC236}">
                <a16:creationId xmlns:a16="http://schemas.microsoft.com/office/drawing/2014/main" id="{681C7D5A-03B2-158D-BDBF-36BD676F63BC}"/>
              </a:ext>
            </a:extLst>
          </p:cNvPr>
          <p:cNvPicPr>
            <a:picLocks noChangeAspect="1"/>
          </p:cNvPicPr>
          <p:nvPr/>
        </p:nvPicPr>
        <p:blipFill rotWithShape="1">
          <a:blip r:embed="rId3"/>
          <a:srcRect l="43360" t="60556" r="33126" b="12361"/>
          <a:stretch/>
        </p:blipFill>
        <p:spPr>
          <a:xfrm>
            <a:off x="8703183" y="342899"/>
            <a:ext cx="2867025" cy="1734020"/>
          </a:xfrm>
          <a:prstGeom prst="rect">
            <a:avLst/>
          </a:prstGeom>
          <a:ln>
            <a:noFill/>
          </a:ln>
          <a:effectLst>
            <a:outerShdw blurRad="292100" dist="139700" dir="2700000" algn="tl" rotWithShape="0">
              <a:srgbClr val="333333">
                <a:alpha val="65000"/>
              </a:srgbClr>
            </a:outerShdw>
          </a:effectLst>
        </p:spPr>
      </p:pic>
      <p:pic>
        <p:nvPicPr>
          <p:cNvPr id="12" name="Picture 11" descr="A screenshot of a computer&#10;&#10;Description automatically generated">
            <a:extLst>
              <a:ext uri="{FF2B5EF4-FFF2-40B4-BE49-F238E27FC236}">
                <a16:creationId xmlns:a16="http://schemas.microsoft.com/office/drawing/2014/main" id="{B3CF08E8-0E46-4047-1CE3-6610E3F53E0F}"/>
              </a:ext>
            </a:extLst>
          </p:cNvPr>
          <p:cNvPicPr>
            <a:picLocks noChangeAspect="1"/>
          </p:cNvPicPr>
          <p:nvPr/>
        </p:nvPicPr>
        <p:blipFill rotWithShape="1">
          <a:blip r:embed="rId4"/>
          <a:srcRect l="35469" t="66250" r="40859" b="13194"/>
          <a:stretch/>
        </p:blipFill>
        <p:spPr>
          <a:xfrm>
            <a:off x="8703183" y="2577737"/>
            <a:ext cx="2867025" cy="1476253"/>
          </a:xfrm>
          <a:prstGeom prst="rect">
            <a:avLst/>
          </a:prstGeom>
          <a:ln>
            <a:noFill/>
          </a:ln>
          <a:effectLst>
            <a:outerShdw blurRad="292100" dist="139700" dir="2700000" algn="tl" rotWithShape="0">
              <a:srgbClr val="333333">
                <a:alpha val="65000"/>
              </a:srgbClr>
            </a:outerShdw>
          </a:effectLst>
        </p:spPr>
      </p:pic>
      <p:pic>
        <p:nvPicPr>
          <p:cNvPr id="14" name="Picture 13" descr="A screenshot of a computer&#10;&#10;Description automatically generated">
            <a:extLst>
              <a:ext uri="{FF2B5EF4-FFF2-40B4-BE49-F238E27FC236}">
                <a16:creationId xmlns:a16="http://schemas.microsoft.com/office/drawing/2014/main" id="{319C439D-12F6-5FA2-F65D-B9611D8C91C5}"/>
              </a:ext>
            </a:extLst>
          </p:cNvPr>
          <p:cNvPicPr>
            <a:picLocks noChangeAspect="1"/>
          </p:cNvPicPr>
          <p:nvPr/>
        </p:nvPicPr>
        <p:blipFill rotWithShape="1">
          <a:blip r:embed="rId5"/>
          <a:srcRect l="37734" t="60780" r="40859" b="18750"/>
          <a:stretch/>
        </p:blipFill>
        <p:spPr>
          <a:xfrm>
            <a:off x="8703183" y="4515299"/>
            <a:ext cx="2867025" cy="1542601"/>
          </a:xfrm>
          <a:prstGeom prst="rect">
            <a:avLst/>
          </a:prstGeom>
          <a:ln>
            <a:noFill/>
          </a:ln>
          <a:effectLst>
            <a:outerShdw blurRad="292100" dist="139700" dir="2700000" algn="tl" rotWithShape="0">
              <a:srgbClr val="333333">
                <a:alpha val="65000"/>
              </a:srgbClr>
            </a:outerShdw>
          </a:effectLst>
        </p:spPr>
      </p:pic>
      <p:cxnSp>
        <p:nvCxnSpPr>
          <p:cNvPr id="18" name="Straight Connector 17">
            <a:extLst>
              <a:ext uri="{FF2B5EF4-FFF2-40B4-BE49-F238E27FC236}">
                <a16:creationId xmlns:a16="http://schemas.microsoft.com/office/drawing/2014/main" id="{2197F5BD-059B-8709-4198-EA646712C784}"/>
              </a:ext>
            </a:extLst>
          </p:cNvPr>
          <p:cNvCxnSpPr/>
          <p:nvPr/>
        </p:nvCxnSpPr>
        <p:spPr>
          <a:xfrm>
            <a:off x="7837714" y="1071154"/>
            <a:ext cx="0" cy="4310743"/>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049EC09B-2DB4-4770-03CA-08A06E5E2FCA}"/>
              </a:ext>
            </a:extLst>
          </p:cNvPr>
          <p:cNvCxnSpPr/>
          <p:nvPr/>
        </p:nvCxnSpPr>
        <p:spPr>
          <a:xfrm>
            <a:off x="7837714" y="1071154"/>
            <a:ext cx="757646" cy="0"/>
          </a:xfrm>
          <a:prstGeom prst="straightConnector1">
            <a:avLst/>
          </a:prstGeom>
          <a:ln w="9525" cap="flat" cmpd="sng" algn="ctr">
            <a:solidFill>
              <a:schemeClr val="accent6"/>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1893C102-DF91-A552-2B9A-1B61AD88D24A}"/>
              </a:ext>
            </a:extLst>
          </p:cNvPr>
          <p:cNvCxnSpPr/>
          <p:nvPr/>
        </p:nvCxnSpPr>
        <p:spPr>
          <a:xfrm>
            <a:off x="7837714" y="3315863"/>
            <a:ext cx="757646" cy="0"/>
          </a:xfrm>
          <a:prstGeom prst="straightConnector1">
            <a:avLst/>
          </a:prstGeom>
          <a:ln w="9525" cap="flat" cmpd="sng" algn="ctr">
            <a:solidFill>
              <a:schemeClr val="accent6"/>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6167E451-48BA-609F-1FF6-FBD9815E9629}"/>
              </a:ext>
            </a:extLst>
          </p:cNvPr>
          <p:cNvCxnSpPr/>
          <p:nvPr/>
        </p:nvCxnSpPr>
        <p:spPr>
          <a:xfrm>
            <a:off x="7837714" y="5381897"/>
            <a:ext cx="757646" cy="0"/>
          </a:xfrm>
          <a:prstGeom prst="straightConnector1">
            <a:avLst/>
          </a:prstGeom>
          <a:ln w="9525" cap="flat" cmpd="sng" algn="ctr">
            <a:solidFill>
              <a:schemeClr val="accent6"/>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1FF18071-48B6-EF8D-3305-ECE819F0E217}"/>
              </a:ext>
            </a:extLst>
          </p:cNvPr>
          <p:cNvCxnSpPr>
            <a:cxnSpLocks/>
          </p:cNvCxnSpPr>
          <p:nvPr/>
        </p:nvCxnSpPr>
        <p:spPr>
          <a:xfrm>
            <a:off x="5679440" y="5286599"/>
            <a:ext cx="2158274"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Text Placeholder 23">
            <a:extLst>
              <a:ext uri="{FF2B5EF4-FFF2-40B4-BE49-F238E27FC236}">
                <a16:creationId xmlns:a16="http://schemas.microsoft.com/office/drawing/2014/main" id="{846DFD9E-E0F5-5461-D48A-97FFE49860CE}"/>
              </a:ext>
            </a:extLst>
          </p:cNvPr>
          <p:cNvSpPr txBox="1">
            <a:spLocks/>
          </p:cNvSpPr>
          <p:nvPr/>
        </p:nvSpPr>
        <p:spPr>
          <a:xfrm>
            <a:off x="8595360" y="30976"/>
            <a:ext cx="3890030" cy="683127"/>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Grade Distribution for each License Category</a:t>
            </a:r>
          </a:p>
        </p:txBody>
      </p:sp>
      <p:sp>
        <p:nvSpPr>
          <p:cNvPr id="27" name="Text Placeholder 23">
            <a:extLst>
              <a:ext uri="{FF2B5EF4-FFF2-40B4-BE49-F238E27FC236}">
                <a16:creationId xmlns:a16="http://schemas.microsoft.com/office/drawing/2014/main" id="{E96319F1-31BD-D069-AF71-6DB29BF6BA3D}"/>
              </a:ext>
            </a:extLst>
          </p:cNvPr>
          <p:cNvSpPr txBox="1">
            <a:spLocks/>
          </p:cNvSpPr>
          <p:nvPr/>
        </p:nvSpPr>
        <p:spPr>
          <a:xfrm>
            <a:off x="323556" y="3744292"/>
            <a:ext cx="3097768" cy="771007"/>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Food Inspection violations based on the severity of violation (defined by the </a:t>
            </a:r>
            <a:r>
              <a:rPr lang="en-US" sz="1200" i="1" dirty="0"/>
              <a:t>FDA Food Code, v. 2009</a:t>
            </a:r>
            <a:r>
              <a:rPr lang="en-US" sz="1200" dirty="0"/>
              <a:t>)</a:t>
            </a:r>
          </a:p>
        </p:txBody>
      </p:sp>
      <p:sp>
        <p:nvSpPr>
          <p:cNvPr id="28" name="Text Placeholder 10">
            <a:extLst>
              <a:ext uri="{FF2B5EF4-FFF2-40B4-BE49-F238E27FC236}">
                <a16:creationId xmlns:a16="http://schemas.microsoft.com/office/drawing/2014/main" id="{DD302AA1-32F9-3613-BDA3-309DF83D8E2C}"/>
              </a:ext>
            </a:extLst>
          </p:cNvPr>
          <p:cNvSpPr txBox="1">
            <a:spLocks/>
          </p:cNvSpPr>
          <p:nvPr/>
        </p:nvSpPr>
        <p:spPr>
          <a:xfrm>
            <a:off x="115891" y="193773"/>
            <a:ext cx="5422760" cy="411480"/>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Food Inspection Violation levels Distribution </a:t>
            </a:r>
          </a:p>
        </p:txBody>
      </p:sp>
      <p:sp>
        <p:nvSpPr>
          <p:cNvPr id="33" name="Text Placeholder 23">
            <a:extLst>
              <a:ext uri="{FF2B5EF4-FFF2-40B4-BE49-F238E27FC236}">
                <a16:creationId xmlns:a16="http://schemas.microsoft.com/office/drawing/2014/main" id="{7569EA13-5A14-C65F-BA00-780EB1535E5F}"/>
              </a:ext>
            </a:extLst>
          </p:cNvPr>
          <p:cNvSpPr txBox="1">
            <a:spLocks/>
          </p:cNvSpPr>
          <p:nvPr/>
        </p:nvSpPr>
        <p:spPr>
          <a:xfrm>
            <a:off x="3951166" y="2902884"/>
            <a:ext cx="2789994" cy="1398347"/>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Inspections Result distribution for ‘Eating &amp; Drinking Establishment’ </a:t>
            </a:r>
          </a:p>
        </p:txBody>
      </p:sp>
      <p:pic>
        <p:nvPicPr>
          <p:cNvPr id="3" name="Picture 2">
            <a:extLst>
              <a:ext uri="{FF2B5EF4-FFF2-40B4-BE49-F238E27FC236}">
                <a16:creationId xmlns:a16="http://schemas.microsoft.com/office/drawing/2014/main" id="{2CB00EB4-4C26-9249-0453-0A32C59F5102}"/>
              </a:ext>
            </a:extLst>
          </p:cNvPr>
          <p:cNvPicPr>
            <a:picLocks noChangeAspect="1"/>
          </p:cNvPicPr>
          <p:nvPr/>
        </p:nvPicPr>
        <p:blipFill>
          <a:blip r:embed="rId6"/>
          <a:stretch>
            <a:fillRect/>
          </a:stretch>
        </p:blipFill>
        <p:spPr>
          <a:xfrm>
            <a:off x="271311" y="882290"/>
            <a:ext cx="3520202" cy="248287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9D44F35-1116-997F-3571-25C97006C082}"/>
              </a:ext>
            </a:extLst>
          </p:cNvPr>
          <p:cNvPicPr>
            <a:picLocks noChangeAspect="1"/>
          </p:cNvPicPr>
          <p:nvPr/>
        </p:nvPicPr>
        <p:blipFill>
          <a:blip r:embed="rId7"/>
          <a:stretch>
            <a:fillRect/>
          </a:stretch>
        </p:blipFill>
        <p:spPr>
          <a:xfrm>
            <a:off x="4000514" y="882290"/>
            <a:ext cx="3628199" cy="18171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7070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830030" y="1243584"/>
            <a:ext cx="8165592" cy="768096"/>
          </a:xfrm>
        </p:spPr>
        <p:txBody>
          <a:bodyPr/>
          <a:lstStyle/>
          <a:p>
            <a:r>
              <a:rPr lang="en-US" sz="2000"/>
              <a:t>Are there commonalities or trends among establishments that perform poorly? </a:t>
            </a:r>
            <a:br>
              <a:rPr lang="en-US" sz="2000"/>
            </a:br>
            <a:endParaRPr lang="en-US" sz="2000"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13</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a:xfrm>
            <a:off x="3612314" y="2330704"/>
            <a:ext cx="3822192" cy="411480"/>
          </a:xfrm>
        </p:spPr>
        <p:txBody>
          <a:bodyPr/>
          <a:lstStyle/>
          <a:p>
            <a:r>
              <a:rPr lang="en-US"/>
              <a:t>statement of main finding</a:t>
            </a:r>
          </a:p>
          <a:p>
            <a:endParaRPr lang="en-US"/>
          </a:p>
          <a:p>
            <a:endParaRPr lang="en-US" dirty="0"/>
          </a:p>
        </p:txBody>
      </p:sp>
      <p:sp>
        <p:nvSpPr>
          <p:cNvPr id="6" name="Text Placeholder 23">
            <a:extLst>
              <a:ext uri="{FF2B5EF4-FFF2-40B4-BE49-F238E27FC236}">
                <a16:creationId xmlns:a16="http://schemas.microsoft.com/office/drawing/2014/main" id="{D06CB60A-CA0E-6451-8E21-1AD29A2D1172}"/>
              </a:ext>
            </a:extLst>
          </p:cNvPr>
          <p:cNvSpPr txBox="1">
            <a:spLocks/>
          </p:cNvSpPr>
          <p:nvPr/>
        </p:nvSpPr>
        <p:spPr>
          <a:xfrm>
            <a:off x="3612314" y="3061208"/>
            <a:ext cx="4756623" cy="3027943"/>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a:t>Most Inspected Food Establishment: Eating and Drinking Establishment (e.g., restaurant)</a:t>
            </a:r>
          </a:p>
          <a:p>
            <a:pPr marL="0" indent="0">
              <a:buNone/>
            </a:pPr>
            <a:endParaRPr lang="en-US" sz="1200"/>
          </a:p>
          <a:p>
            <a:pPr marL="0" indent="0">
              <a:buNone/>
            </a:pPr>
            <a:r>
              <a:rPr lang="en-US" sz="1200"/>
              <a:t>Most Severe Violations: Eating and Drinking Establishment (e.g., restaurant)</a:t>
            </a:r>
          </a:p>
          <a:p>
            <a:pPr marL="0" indent="0">
              <a:buNone/>
            </a:pPr>
            <a:endParaRPr lang="en-US" sz="1200"/>
          </a:p>
          <a:p>
            <a:pPr marL="0" indent="0">
              <a:buNone/>
            </a:pPr>
            <a:r>
              <a:rPr lang="en-US" sz="1200"/>
              <a:t>Most Failed Results based on initial and Re-inspections: Eating and Drinking Establishment (e.g., restaurant)</a:t>
            </a:r>
          </a:p>
          <a:p>
            <a:pPr marL="0" indent="0">
              <a:buNone/>
            </a:pPr>
            <a:endParaRPr lang="en-US" sz="1200" dirty="0"/>
          </a:p>
        </p:txBody>
      </p:sp>
      <p:pic>
        <p:nvPicPr>
          <p:cNvPr id="4" name="Picture 3">
            <a:extLst>
              <a:ext uri="{FF2B5EF4-FFF2-40B4-BE49-F238E27FC236}">
                <a16:creationId xmlns:a16="http://schemas.microsoft.com/office/drawing/2014/main" id="{C6219652-E1A8-F21F-00CF-5FF4CEC4FE64}"/>
              </a:ext>
            </a:extLst>
          </p:cNvPr>
          <p:cNvPicPr>
            <a:picLocks noChangeAspect="1"/>
          </p:cNvPicPr>
          <p:nvPr/>
        </p:nvPicPr>
        <p:blipFill>
          <a:blip r:embed="rId2"/>
          <a:stretch>
            <a:fillRect/>
          </a:stretch>
        </p:blipFill>
        <p:spPr>
          <a:xfrm>
            <a:off x="8133225" y="2103120"/>
            <a:ext cx="3899077" cy="255836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BB861FAB-B607-E302-F89F-170E9F545268}"/>
              </a:ext>
            </a:extLst>
          </p:cNvPr>
          <p:cNvPicPr>
            <a:picLocks noChangeAspect="1"/>
          </p:cNvPicPr>
          <p:nvPr/>
        </p:nvPicPr>
        <p:blipFill>
          <a:blip r:embed="rId3"/>
          <a:stretch>
            <a:fillRect/>
          </a:stretch>
        </p:blipFill>
        <p:spPr>
          <a:xfrm>
            <a:off x="8133225" y="4905426"/>
            <a:ext cx="2771503" cy="16111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70280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508760" y="1243973"/>
            <a:ext cx="6766560" cy="768096"/>
          </a:xfrm>
        </p:spPr>
        <p:txBody>
          <a:bodyPr/>
          <a:lstStyle/>
          <a:p>
            <a:r>
              <a:rPr lang="en-US" dirty="0"/>
              <a:t>SUMMARY </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14</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508760" y="2021753"/>
            <a:ext cx="5879592" cy="2613240"/>
          </a:xfrm>
        </p:spPr>
        <p:txBody>
          <a:bodyPr/>
          <a:lstStyle/>
          <a:p>
            <a:pPr marL="285750" indent="-285750">
              <a:buFont typeface="Arial" panose="020B0604020202020204" pitchFamily="34" charset="0"/>
              <a:buChar char="•"/>
            </a:pPr>
            <a:r>
              <a:rPr lang="en-US" dirty="0"/>
              <a:t>Establishments are continuously inspected and scored based on there performance. </a:t>
            </a:r>
          </a:p>
          <a:p>
            <a:pPr marL="285750" indent="-285750">
              <a:buFont typeface="Arial" panose="020B0604020202020204" pitchFamily="34" charset="0"/>
              <a:buChar char="•"/>
            </a:pPr>
            <a:r>
              <a:rPr lang="en-US" dirty="0"/>
              <a:t>The inspections for Eating and Drinking Establishment consistently receive poor inspection grades, as identified common factors contributing to their underperformance from the earlier insights.</a:t>
            </a:r>
          </a:p>
          <a:p>
            <a:pPr marL="285750" indent="-285750">
              <a:buFont typeface="Arial" panose="020B0604020202020204" pitchFamily="34" charset="0"/>
              <a:buChar char="•"/>
            </a:pPr>
            <a:r>
              <a:rPr lang="en-US" dirty="0"/>
              <a:t>These inspection criteria's further help in understanding the areas that require attention and improvement.</a:t>
            </a:r>
          </a:p>
          <a:p>
            <a:endParaRPr lang="en-US" dirty="0"/>
          </a:p>
          <a:p>
            <a:pPr marL="285750" indent="-285750">
              <a:buFont typeface="Arial" panose="020B0604020202020204" pitchFamily="34" charset="0"/>
              <a:buChar char="•"/>
            </a:pPr>
            <a:r>
              <a:rPr lang="en-US" dirty="0"/>
              <a:t>From the earlier insights, Inspection on ‘Eating and Drinking Establishment’ had severe violations with majority of failed Inspection results. </a:t>
            </a:r>
          </a:p>
          <a:p>
            <a:pPr marL="285750" indent="-285750">
              <a:buFont typeface="Arial" panose="020B0604020202020204" pitchFamily="34" charset="0"/>
              <a:buChar char="•"/>
            </a:pPr>
            <a:r>
              <a:rPr lang="en-US" dirty="0"/>
              <a:t>There are various factors which contribute to the inspection results- food hygiene, Installation maintenance,  Establishment arrangements.</a:t>
            </a:r>
          </a:p>
          <a:p>
            <a:endParaRPr lang="en-US" dirty="0"/>
          </a:p>
          <a:p>
            <a:endParaRPr lang="en-US" dirty="0"/>
          </a:p>
        </p:txBody>
      </p:sp>
    </p:spTree>
    <p:extLst>
      <p:ext uri="{BB962C8B-B14F-4D97-AF65-F5344CB8AC3E}">
        <p14:creationId xmlns:p14="http://schemas.microsoft.com/office/powerpoint/2010/main" val="94818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a:xfrm>
            <a:off x="1527048" y="2938272"/>
            <a:ext cx="4169664" cy="2176272"/>
          </a:xfrm>
        </p:spPr>
        <p:txBody>
          <a:bodyPr/>
          <a:lstStyle/>
          <a:p>
            <a:r>
              <a:rPr lang="en-US" dirty="0"/>
              <a:t>Sanjana Nandy</a:t>
            </a:r>
          </a:p>
          <a:p>
            <a:endParaRPr lang="en-US" dirty="0"/>
          </a:p>
          <a:p>
            <a:endParaRPr lang="en-US" dirty="0"/>
          </a:p>
        </p:txBody>
      </p:sp>
    </p:spTree>
    <p:extLst>
      <p:ext uri="{BB962C8B-B14F-4D97-AF65-F5344CB8AC3E}">
        <p14:creationId xmlns:p14="http://schemas.microsoft.com/office/powerpoint/2010/main" val="1003962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8EF49-DC47-E7C1-3241-9FE2520452F6}"/>
              </a:ext>
            </a:extLst>
          </p:cNvPr>
          <p:cNvSpPr>
            <a:spLocks noGrp="1"/>
          </p:cNvSpPr>
          <p:nvPr>
            <p:ph type="title"/>
          </p:nvPr>
        </p:nvSpPr>
        <p:spPr>
          <a:xfrm>
            <a:off x="2895600" y="3615605"/>
            <a:ext cx="6400800" cy="768096"/>
          </a:xfrm>
        </p:spPr>
        <p:txBody>
          <a:bodyPr/>
          <a:lstStyle/>
          <a:p>
            <a:r>
              <a:rPr lang="en-US" sz="3200" dirty="0"/>
              <a:t>Appendix</a:t>
            </a:r>
          </a:p>
        </p:txBody>
      </p:sp>
    </p:spTree>
    <p:extLst>
      <p:ext uri="{BB962C8B-B14F-4D97-AF65-F5344CB8AC3E}">
        <p14:creationId xmlns:p14="http://schemas.microsoft.com/office/powerpoint/2010/main" val="954615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0480921-7639-9250-473B-E7633E918A93}"/>
              </a:ext>
            </a:extLst>
          </p:cNvPr>
          <p:cNvSpPr>
            <a:spLocks noGrp="1"/>
          </p:cNvSpPr>
          <p:nvPr>
            <p:ph type="sldNum" sz="quarter" idx="12"/>
          </p:nvPr>
        </p:nvSpPr>
        <p:spPr/>
        <p:txBody>
          <a:bodyPr/>
          <a:lstStyle/>
          <a:p>
            <a:fld id="{48F63A3B-78C7-47BE-AE5E-E10140E04643}" type="slidenum">
              <a:rPr lang="en-US" smtClean="0"/>
              <a:t>17</a:t>
            </a:fld>
            <a:endParaRPr lang="en-US" dirty="0"/>
          </a:p>
        </p:txBody>
      </p:sp>
      <p:sp>
        <p:nvSpPr>
          <p:cNvPr id="4" name="Text Placeholder 10">
            <a:extLst>
              <a:ext uri="{FF2B5EF4-FFF2-40B4-BE49-F238E27FC236}">
                <a16:creationId xmlns:a16="http://schemas.microsoft.com/office/drawing/2014/main" id="{47C7C660-5A04-FF55-1D85-FBAC6A619554}"/>
              </a:ext>
            </a:extLst>
          </p:cNvPr>
          <p:cNvSpPr txBox="1">
            <a:spLocks/>
          </p:cNvSpPr>
          <p:nvPr/>
        </p:nvSpPr>
        <p:spPr>
          <a:xfrm>
            <a:off x="810184" y="188675"/>
            <a:ext cx="3822192" cy="411480"/>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Dataset</a:t>
            </a:r>
          </a:p>
        </p:txBody>
      </p:sp>
      <p:pic>
        <p:nvPicPr>
          <p:cNvPr id="6" name="Picture 5">
            <a:extLst>
              <a:ext uri="{FF2B5EF4-FFF2-40B4-BE49-F238E27FC236}">
                <a16:creationId xmlns:a16="http://schemas.microsoft.com/office/drawing/2014/main" id="{877F3C48-A4FE-BB27-924E-F712BA9F29B4}"/>
              </a:ext>
            </a:extLst>
          </p:cNvPr>
          <p:cNvPicPr>
            <a:picLocks noChangeAspect="1"/>
          </p:cNvPicPr>
          <p:nvPr/>
        </p:nvPicPr>
        <p:blipFill>
          <a:blip r:embed="rId2"/>
          <a:stretch>
            <a:fillRect/>
          </a:stretch>
        </p:blipFill>
        <p:spPr>
          <a:xfrm>
            <a:off x="892480" y="1172485"/>
            <a:ext cx="10379542" cy="2489031"/>
          </a:xfrm>
          <a:prstGeom prst="rect">
            <a:avLst/>
          </a:prstGeom>
        </p:spPr>
      </p:pic>
      <p:pic>
        <p:nvPicPr>
          <p:cNvPr id="8" name="Picture 7">
            <a:extLst>
              <a:ext uri="{FF2B5EF4-FFF2-40B4-BE49-F238E27FC236}">
                <a16:creationId xmlns:a16="http://schemas.microsoft.com/office/drawing/2014/main" id="{39F339CB-8006-DA1F-36C8-2A87D665C3BB}"/>
              </a:ext>
            </a:extLst>
          </p:cNvPr>
          <p:cNvPicPr>
            <a:picLocks noChangeAspect="1"/>
          </p:cNvPicPr>
          <p:nvPr/>
        </p:nvPicPr>
        <p:blipFill>
          <a:blip r:embed="rId3"/>
          <a:stretch>
            <a:fillRect/>
          </a:stretch>
        </p:blipFill>
        <p:spPr>
          <a:xfrm>
            <a:off x="906229" y="4194314"/>
            <a:ext cx="10379542" cy="2475012"/>
          </a:xfrm>
          <a:prstGeom prst="rect">
            <a:avLst/>
          </a:prstGeom>
        </p:spPr>
      </p:pic>
      <p:sp>
        <p:nvSpPr>
          <p:cNvPr id="9" name="Text Placeholder 23">
            <a:extLst>
              <a:ext uri="{FF2B5EF4-FFF2-40B4-BE49-F238E27FC236}">
                <a16:creationId xmlns:a16="http://schemas.microsoft.com/office/drawing/2014/main" id="{F812381C-68AC-6176-DCA8-61E2B3132CB4}"/>
              </a:ext>
            </a:extLst>
          </p:cNvPr>
          <p:cNvSpPr txBox="1">
            <a:spLocks/>
          </p:cNvSpPr>
          <p:nvPr/>
        </p:nvSpPr>
        <p:spPr>
          <a:xfrm>
            <a:off x="892480" y="866553"/>
            <a:ext cx="1993392" cy="79552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i="1" dirty="0"/>
              <a:t>Violation:</a:t>
            </a:r>
          </a:p>
        </p:txBody>
      </p:sp>
      <p:sp>
        <p:nvSpPr>
          <p:cNvPr id="10" name="Text Placeholder 23">
            <a:extLst>
              <a:ext uri="{FF2B5EF4-FFF2-40B4-BE49-F238E27FC236}">
                <a16:creationId xmlns:a16="http://schemas.microsoft.com/office/drawing/2014/main" id="{67E65547-C4BA-DE8B-ADA2-1779C0B0E5A0}"/>
              </a:ext>
            </a:extLst>
          </p:cNvPr>
          <p:cNvSpPr txBox="1">
            <a:spLocks/>
          </p:cNvSpPr>
          <p:nvPr/>
        </p:nvSpPr>
        <p:spPr>
          <a:xfrm>
            <a:off x="810184" y="3881423"/>
            <a:ext cx="1993392" cy="79552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i="1" dirty="0"/>
              <a:t>Grade:</a:t>
            </a:r>
          </a:p>
        </p:txBody>
      </p:sp>
    </p:spTree>
    <p:extLst>
      <p:ext uri="{BB962C8B-B14F-4D97-AF65-F5344CB8AC3E}">
        <p14:creationId xmlns:p14="http://schemas.microsoft.com/office/powerpoint/2010/main" val="2859705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Introduction​</a:t>
            </a:r>
          </a:p>
          <a:p>
            <a:r>
              <a:rPr lang="en-US" dirty="0"/>
              <a:t>Approach</a:t>
            </a:r>
          </a:p>
          <a:p>
            <a:r>
              <a:rPr lang="en-US" dirty="0"/>
              <a:t>Insights</a:t>
            </a:r>
          </a:p>
          <a:p>
            <a:r>
              <a:rPr lang="en-US" dirty="0"/>
              <a:t>​Summary​</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528" y="1981708"/>
            <a:ext cx="6766560" cy="768096"/>
          </a:xfrm>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224528" y="2866413"/>
            <a:ext cx="6766560" cy="2483568"/>
          </a:xfrm>
        </p:spPr>
        <p:txBody>
          <a:bodyPr/>
          <a:lstStyle/>
          <a:p>
            <a:r>
              <a:rPr lang="en-US" dirty="0"/>
              <a:t>The City of Goodeats is committed to enhancing its food safety inspection process and the overall performance of food establishments.  </a:t>
            </a:r>
          </a:p>
          <a:p>
            <a:endParaRPr lang="en-US" dirty="0"/>
          </a:p>
          <a:p>
            <a:r>
              <a:rPr lang="en-US" i="1" dirty="0"/>
              <a:t>"Are there commonalities or trends among establishments that perform poorly?”</a:t>
            </a:r>
          </a:p>
          <a:p>
            <a:endParaRPr lang="en-US" dirty="0"/>
          </a:p>
          <a:p>
            <a:r>
              <a:rPr lang="en-US" dirty="0"/>
              <a:t> Examining patterns and trends among establishments to identify common factors contributing to their underperformance. These inspection criteria may further help in understanding the areas that require attention and improvement.</a:t>
            </a:r>
          </a:p>
          <a:p>
            <a:endParaRPr lang="en-US" dirty="0"/>
          </a:p>
          <a:p>
            <a:r>
              <a:rPr lang="en-US" dirty="0"/>
              <a:t>Food Service license categories:</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
        <p:nvSpPr>
          <p:cNvPr id="4" name="Text Placeholder 23">
            <a:extLst>
              <a:ext uri="{FF2B5EF4-FFF2-40B4-BE49-F238E27FC236}">
                <a16:creationId xmlns:a16="http://schemas.microsoft.com/office/drawing/2014/main" id="{FB31B35E-4F4D-1371-879C-B61CE3894E38}"/>
              </a:ext>
            </a:extLst>
          </p:cNvPr>
          <p:cNvSpPr txBox="1">
            <a:spLocks/>
          </p:cNvSpPr>
          <p:nvPr/>
        </p:nvSpPr>
        <p:spPr>
          <a:xfrm>
            <a:off x="4456021" y="5710499"/>
            <a:ext cx="7266471" cy="795528"/>
          </a:xfrm>
          <a:prstGeom prst="rect">
            <a:avLst/>
          </a:prstGeom>
        </p:spPr>
        <p:txBody>
          <a:bodyPr numCol="2" spcCol="457200"/>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202C8F"/>
              </a:buClr>
              <a:buFont typeface="Sabon Next LT" panose="02000500000000000000" pitchFamily="2" charset="0"/>
              <a:buChar char="*"/>
            </a:pPr>
            <a:r>
              <a:rPr lang="en-US" sz="1400" dirty="0"/>
              <a:t>Eating and Drinking Establishment  (e.g. restaurant)</a:t>
            </a:r>
          </a:p>
          <a:p>
            <a:pPr>
              <a:buClr>
                <a:srgbClr val="202C8F"/>
              </a:buClr>
              <a:buFont typeface="Sabon Next LT" panose="02000500000000000000" pitchFamily="2" charset="0"/>
              <a:buChar char="*"/>
            </a:pPr>
            <a:r>
              <a:rPr lang="en-US" sz="1400" dirty="0"/>
              <a:t>Eating and Drinking Establishment with Take-Out Service</a:t>
            </a:r>
          </a:p>
          <a:p>
            <a:pPr>
              <a:buClr>
                <a:srgbClr val="202C8F"/>
              </a:buClr>
              <a:buFont typeface="Sabon Next LT" panose="02000500000000000000" pitchFamily="2" charset="0"/>
              <a:buChar char="*"/>
            </a:pPr>
            <a:r>
              <a:rPr lang="en-US" sz="1400" dirty="0"/>
              <a:t>Mobile Food Truck or Vendor</a:t>
            </a:r>
          </a:p>
          <a:p>
            <a:pPr>
              <a:buClr>
                <a:srgbClr val="202C8F"/>
              </a:buClr>
              <a:buFont typeface="Sabon Next LT" panose="02000500000000000000" pitchFamily="2" charset="0"/>
              <a:buChar char="*"/>
            </a:pPr>
            <a:r>
              <a:rPr lang="en-US" sz="1400" dirty="0"/>
              <a:t>Retail Food Establishment (e.g. grocery or convenience store, etc.)</a:t>
            </a:r>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Approach</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4</a:t>
            </a:fld>
            <a:endParaRPr lang="en-US" dirty="0"/>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p:txBody>
          <a:bodyPr/>
          <a:lstStyle/>
          <a:p>
            <a:pPr lvl="0"/>
            <a:r>
              <a:rPr lang="en-US" dirty="0"/>
              <a:t>Purpose</a:t>
            </a:r>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p:txBody>
          <a:bodyPr/>
          <a:lstStyle/>
          <a:p>
            <a:pPr lvl="0"/>
            <a:r>
              <a:rPr lang="en-US" dirty="0"/>
              <a:t>Question</a:t>
            </a:r>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p:txBody>
          <a:bodyPr/>
          <a:lstStyle/>
          <a:p>
            <a:pPr lvl="0"/>
            <a:r>
              <a:rPr lang="en-US" dirty="0"/>
              <a:t>Dataset</a:t>
            </a:r>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p:txBody>
          <a:bodyPr/>
          <a:lstStyle/>
          <a:p>
            <a:pPr lvl="0"/>
            <a:r>
              <a:rPr lang="en-US" sz="1600" dirty="0"/>
              <a:t>Data Preprocessing</a:t>
            </a:r>
          </a:p>
        </p:txBody>
      </p:sp>
      <p:sp>
        <p:nvSpPr>
          <p:cNvPr id="60" name="Text Placeholder 59">
            <a:extLst>
              <a:ext uri="{FF2B5EF4-FFF2-40B4-BE49-F238E27FC236}">
                <a16:creationId xmlns:a16="http://schemas.microsoft.com/office/drawing/2014/main" id="{E1B218F5-E615-C534-C7FC-E55781596535}"/>
              </a:ext>
            </a:extLst>
          </p:cNvPr>
          <p:cNvSpPr>
            <a:spLocks noGrp="1"/>
          </p:cNvSpPr>
          <p:nvPr>
            <p:ph type="body" sz="quarter" idx="17"/>
          </p:nvPr>
        </p:nvSpPr>
        <p:spPr/>
        <p:txBody>
          <a:bodyPr/>
          <a:lstStyle/>
          <a:p>
            <a:pPr lvl="0"/>
            <a:r>
              <a:rPr lang="en-US" sz="1600" dirty="0"/>
              <a:t>Insights Dashboarding</a:t>
            </a:r>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6026" y="4043433"/>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Understand purpose of the analysis;</a:t>
            </a:r>
          </a:p>
          <a:p>
            <a:pPr lvl="0"/>
            <a:endParaRPr lang="en-US" dirty="0"/>
          </a:p>
          <a:p>
            <a:pPr lvl="0"/>
            <a:r>
              <a:rPr lang="en-US" dirty="0"/>
              <a:t>Generate insights for City’s food Inspection process, results</a:t>
            </a: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“Are there commonalities or trends among establishments that perform poorly?” </a:t>
            </a:r>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Food establishment violations</a:t>
            </a:r>
          </a:p>
          <a:p>
            <a:pPr lvl="0"/>
            <a:r>
              <a:rPr lang="en-US" dirty="0"/>
              <a:t>Food establishment grades</a:t>
            </a:r>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Data Cleaning,</a:t>
            </a:r>
          </a:p>
          <a:p>
            <a:pPr lvl="0"/>
            <a:r>
              <a:rPr lang="en-US" dirty="0"/>
              <a:t>Data Exploration</a:t>
            </a:r>
          </a:p>
          <a:p>
            <a:pPr lvl="0"/>
            <a:endParaRPr lang="en-US" dirty="0"/>
          </a:p>
          <a:p>
            <a:pPr lvl="0"/>
            <a:r>
              <a:rPr lang="en-US" dirty="0"/>
              <a:t>Tools: MS Excel, Python</a:t>
            </a:r>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Utilize charts to visualize the insights and conclude</a:t>
            </a:r>
          </a:p>
          <a:p>
            <a:pPr lvl="0"/>
            <a:endParaRPr lang="en-US" dirty="0"/>
          </a:p>
          <a:p>
            <a:pPr lvl="0"/>
            <a:r>
              <a:rPr lang="en-US" dirty="0"/>
              <a:t>Tools: Tableau, Python</a:t>
            </a:r>
          </a:p>
        </p:txBody>
      </p:sp>
      <p:cxnSp>
        <p:nvCxnSpPr>
          <p:cNvPr id="9" name="Straight Arrow Connector 8">
            <a:extLst>
              <a:ext uri="{FF2B5EF4-FFF2-40B4-BE49-F238E27FC236}">
                <a16:creationId xmlns:a16="http://schemas.microsoft.com/office/drawing/2014/main" id="{21AF7FC5-888C-BDFA-D02F-3C262D1CB6CA}"/>
              </a:ext>
            </a:extLst>
          </p:cNvPr>
          <p:cNvCxnSpPr>
            <a:cxnSpLocks/>
          </p:cNvCxnSpPr>
          <p:nvPr/>
        </p:nvCxnSpPr>
        <p:spPr>
          <a:xfrm>
            <a:off x="758952" y="4203237"/>
            <a:ext cx="2141959" cy="3968"/>
          </a:xfrm>
          <a:prstGeom prst="straightConnector1">
            <a:avLst/>
          </a:prstGeom>
          <a:ln w="76200">
            <a:solidFill>
              <a:srgbClr val="AAC4E9"/>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8937F7F-0E62-5E24-1D55-582F43C42372}"/>
              </a:ext>
            </a:extLst>
          </p:cNvPr>
          <p:cNvCxnSpPr>
            <a:cxnSpLocks/>
          </p:cNvCxnSpPr>
          <p:nvPr/>
        </p:nvCxnSpPr>
        <p:spPr>
          <a:xfrm>
            <a:off x="2892036" y="4206519"/>
            <a:ext cx="2224448" cy="686"/>
          </a:xfrm>
          <a:prstGeom prst="straightConnector1">
            <a:avLst/>
          </a:prstGeom>
          <a:ln w="76200">
            <a:solidFill>
              <a:srgbClr val="AAC4E9"/>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AEA8B3E-2DC9-1AEA-5604-B83CCBA6C286}"/>
              </a:ext>
            </a:extLst>
          </p:cNvPr>
          <p:cNvCxnSpPr>
            <a:cxnSpLocks/>
          </p:cNvCxnSpPr>
          <p:nvPr/>
        </p:nvCxnSpPr>
        <p:spPr>
          <a:xfrm>
            <a:off x="5087007" y="4206519"/>
            <a:ext cx="2245050" cy="686"/>
          </a:xfrm>
          <a:prstGeom prst="straightConnector1">
            <a:avLst/>
          </a:prstGeom>
          <a:ln w="76200">
            <a:solidFill>
              <a:srgbClr val="AAC4E9"/>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BCD9CC1-4236-DD7E-5ECB-EAF10A3945EA}"/>
              </a:ext>
            </a:extLst>
          </p:cNvPr>
          <p:cNvCxnSpPr>
            <a:cxnSpLocks/>
          </p:cNvCxnSpPr>
          <p:nvPr/>
        </p:nvCxnSpPr>
        <p:spPr>
          <a:xfrm>
            <a:off x="7332057" y="4206519"/>
            <a:ext cx="2198208" cy="10914"/>
          </a:xfrm>
          <a:prstGeom prst="straightConnector1">
            <a:avLst/>
          </a:prstGeom>
          <a:ln w="76200">
            <a:solidFill>
              <a:srgbClr val="AAC4E9"/>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D28C5D0-EEBE-389E-1AB4-49235344EFE6}"/>
              </a:ext>
            </a:extLst>
          </p:cNvPr>
          <p:cNvCxnSpPr>
            <a:cxnSpLocks/>
          </p:cNvCxnSpPr>
          <p:nvPr/>
        </p:nvCxnSpPr>
        <p:spPr>
          <a:xfrm>
            <a:off x="9505711" y="4214883"/>
            <a:ext cx="2035310" cy="2550"/>
          </a:xfrm>
          <a:prstGeom prst="line">
            <a:avLst/>
          </a:prstGeom>
          <a:ln w="76200">
            <a:solidFill>
              <a:srgbClr val="AAC4E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8D18AA-635A-6584-4578-C0E6ADAC6998}"/>
              </a:ext>
            </a:extLst>
          </p:cNvPr>
          <p:cNvCxnSpPr>
            <a:cxnSpLocks/>
          </p:cNvCxnSpPr>
          <p:nvPr/>
        </p:nvCxnSpPr>
        <p:spPr>
          <a:xfrm>
            <a:off x="838200" y="4203237"/>
            <a:ext cx="1823535" cy="3968"/>
          </a:xfrm>
          <a:prstGeom prst="line">
            <a:avLst/>
          </a:prstGeom>
          <a:ln w="76200"/>
        </p:spPr>
        <p:style>
          <a:lnRef idx="3">
            <a:schemeClr val="accent1"/>
          </a:lnRef>
          <a:fillRef idx="0">
            <a:schemeClr val="accent1"/>
          </a:fillRef>
          <a:effectRef idx="2">
            <a:schemeClr val="accent1"/>
          </a:effectRef>
          <a:fontRef idx="minor">
            <a:schemeClr val="tx1"/>
          </a:fontRef>
        </p:style>
      </p:cxnSp>
      <p:cxnSp>
        <p:nvCxnSpPr>
          <p:cNvPr id="36" name="Straight Connector 35">
            <a:extLst>
              <a:ext uri="{FF2B5EF4-FFF2-40B4-BE49-F238E27FC236}">
                <a16:creationId xmlns:a16="http://schemas.microsoft.com/office/drawing/2014/main" id="{73FCCF47-7124-009B-A6F8-0CAA2974A7C1}"/>
              </a:ext>
            </a:extLst>
          </p:cNvPr>
          <p:cNvCxnSpPr>
            <a:cxnSpLocks/>
          </p:cNvCxnSpPr>
          <p:nvPr/>
        </p:nvCxnSpPr>
        <p:spPr>
          <a:xfrm>
            <a:off x="2899595" y="4206426"/>
            <a:ext cx="1981325" cy="93"/>
          </a:xfrm>
          <a:prstGeom prst="line">
            <a:avLst/>
          </a:prstGeom>
          <a:ln w="76200"/>
        </p:spPr>
        <p:style>
          <a:lnRef idx="3">
            <a:schemeClr val="accent1"/>
          </a:lnRef>
          <a:fillRef idx="0">
            <a:schemeClr val="accent1"/>
          </a:fillRef>
          <a:effectRef idx="2">
            <a:schemeClr val="accent1"/>
          </a:effectRef>
          <a:fontRef idx="minor">
            <a:schemeClr val="tx1"/>
          </a:fontRef>
        </p:style>
      </p:cxnSp>
      <p:cxnSp>
        <p:nvCxnSpPr>
          <p:cNvPr id="39" name="Straight Connector 38">
            <a:extLst>
              <a:ext uri="{FF2B5EF4-FFF2-40B4-BE49-F238E27FC236}">
                <a16:creationId xmlns:a16="http://schemas.microsoft.com/office/drawing/2014/main" id="{D01F3AAE-465C-94AC-92C8-EDC0CCE3DBD8}"/>
              </a:ext>
            </a:extLst>
          </p:cNvPr>
          <p:cNvCxnSpPr>
            <a:cxnSpLocks/>
          </p:cNvCxnSpPr>
          <p:nvPr/>
        </p:nvCxnSpPr>
        <p:spPr>
          <a:xfrm flipV="1">
            <a:off x="5116484" y="4207205"/>
            <a:ext cx="1982958" cy="10228"/>
          </a:xfrm>
          <a:prstGeom prst="line">
            <a:avLst/>
          </a:prstGeom>
          <a:ln w="76200"/>
        </p:spPr>
        <p:style>
          <a:lnRef idx="3">
            <a:schemeClr val="accent1"/>
          </a:lnRef>
          <a:fillRef idx="0">
            <a:schemeClr val="accent1"/>
          </a:fillRef>
          <a:effectRef idx="2">
            <a:schemeClr val="accent1"/>
          </a:effectRef>
          <a:fontRef idx="minor">
            <a:schemeClr val="tx1"/>
          </a:fontRef>
        </p:style>
      </p:cxnSp>
      <p:cxnSp>
        <p:nvCxnSpPr>
          <p:cNvPr id="43" name="Straight Connector 42">
            <a:extLst>
              <a:ext uri="{FF2B5EF4-FFF2-40B4-BE49-F238E27FC236}">
                <a16:creationId xmlns:a16="http://schemas.microsoft.com/office/drawing/2014/main" id="{5E64C0A3-E245-8A37-CDC9-336CD6D6BCD1}"/>
              </a:ext>
            </a:extLst>
          </p:cNvPr>
          <p:cNvCxnSpPr>
            <a:cxnSpLocks/>
          </p:cNvCxnSpPr>
          <p:nvPr/>
        </p:nvCxnSpPr>
        <p:spPr>
          <a:xfrm flipV="1">
            <a:off x="7332057" y="4218883"/>
            <a:ext cx="1960348" cy="1375"/>
          </a:xfrm>
          <a:prstGeom prst="line">
            <a:avLst/>
          </a:prstGeom>
          <a:ln w="76200"/>
        </p:spPr>
        <p:style>
          <a:lnRef idx="3">
            <a:schemeClr val="accent1"/>
          </a:lnRef>
          <a:fillRef idx="0">
            <a:schemeClr val="accent1"/>
          </a:fillRef>
          <a:effectRef idx="2">
            <a:schemeClr val="accent1"/>
          </a:effectRef>
          <a:fontRef idx="minor">
            <a:schemeClr val="tx1"/>
          </a:fontRef>
        </p:style>
      </p:cxnSp>
      <p:cxnSp>
        <p:nvCxnSpPr>
          <p:cNvPr id="52" name="Straight Connector 51">
            <a:extLst>
              <a:ext uri="{FF2B5EF4-FFF2-40B4-BE49-F238E27FC236}">
                <a16:creationId xmlns:a16="http://schemas.microsoft.com/office/drawing/2014/main" id="{EBEEDE44-9269-095F-442E-04CEAA2F5F3A}"/>
              </a:ext>
            </a:extLst>
          </p:cNvPr>
          <p:cNvCxnSpPr>
            <a:cxnSpLocks/>
          </p:cNvCxnSpPr>
          <p:nvPr/>
        </p:nvCxnSpPr>
        <p:spPr>
          <a:xfrm>
            <a:off x="9505711" y="4217433"/>
            <a:ext cx="2035310" cy="2825"/>
          </a:xfrm>
          <a:prstGeom prst="line">
            <a:avLst/>
          </a:prstGeom>
          <a:ln w="76200"/>
        </p:spPr>
        <p:style>
          <a:lnRef idx="3">
            <a:schemeClr val="accent1"/>
          </a:lnRef>
          <a:fillRef idx="0">
            <a:schemeClr val="accent1"/>
          </a:fillRef>
          <a:effectRef idx="2">
            <a:schemeClr val="accent1"/>
          </a:effectRef>
          <a:fontRef idx="minor">
            <a:schemeClr val="tx1"/>
          </a:fontRef>
        </p:style>
      </p:cxn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1" y="4044900"/>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65667" y="4045983"/>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503503" y="4047044"/>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Star: 5 Points 147">
            <a:extLst>
              <a:ext uri="{FF2B5EF4-FFF2-40B4-BE49-F238E27FC236}">
                <a16:creationId xmlns:a16="http://schemas.microsoft.com/office/drawing/2014/main" id="{F621AE75-5792-3302-A912-EB1018A5FF94}"/>
              </a:ext>
            </a:extLst>
          </p:cNvPr>
          <p:cNvSpPr/>
          <p:nvPr/>
        </p:nvSpPr>
        <p:spPr>
          <a:xfrm>
            <a:off x="11488668" y="4076385"/>
            <a:ext cx="233273" cy="243028"/>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81898" y="4041066"/>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887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E09FB77-7285-C02F-C4C7-D1ED070177AE}"/>
              </a:ext>
            </a:extLst>
          </p:cNvPr>
          <p:cNvSpPr>
            <a:spLocks noGrp="1"/>
          </p:cNvSpPr>
          <p:nvPr>
            <p:ph type="sldNum" sz="quarter" idx="12"/>
          </p:nvPr>
        </p:nvSpPr>
        <p:spPr/>
        <p:txBody>
          <a:bodyPr/>
          <a:lstStyle/>
          <a:p>
            <a:fld id="{48F63A3B-78C7-47BE-AE5E-E10140E04643}" type="slidenum">
              <a:rPr lang="en-US" smtClean="0"/>
              <a:t>5</a:t>
            </a:fld>
            <a:endParaRPr lang="en-US" dirty="0"/>
          </a:p>
        </p:txBody>
      </p:sp>
      <p:sp>
        <p:nvSpPr>
          <p:cNvPr id="4" name="Text Placeholder 10">
            <a:extLst>
              <a:ext uri="{FF2B5EF4-FFF2-40B4-BE49-F238E27FC236}">
                <a16:creationId xmlns:a16="http://schemas.microsoft.com/office/drawing/2014/main" id="{C0A6DB5B-645D-3DB2-F804-67CAA913E657}"/>
              </a:ext>
            </a:extLst>
          </p:cNvPr>
          <p:cNvSpPr txBox="1">
            <a:spLocks/>
          </p:cNvSpPr>
          <p:nvPr/>
        </p:nvSpPr>
        <p:spPr>
          <a:xfrm>
            <a:off x="1072515" y="457200"/>
            <a:ext cx="3822192" cy="411480"/>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Data Exploration</a:t>
            </a:r>
          </a:p>
        </p:txBody>
      </p:sp>
      <p:pic>
        <p:nvPicPr>
          <p:cNvPr id="6" name="Picture 5">
            <a:extLst>
              <a:ext uri="{FF2B5EF4-FFF2-40B4-BE49-F238E27FC236}">
                <a16:creationId xmlns:a16="http://schemas.microsoft.com/office/drawing/2014/main" id="{2B0FF718-8A79-67E5-F850-6EDBAF8C298A}"/>
              </a:ext>
            </a:extLst>
          </p:cNvPr>
          <p:cNvPicPr>
            <a:picLocks noChangeAspect="1"/>
          </p:cNvPicPr>
          <p:nvPr/>
        </p:nvPicPr>
        <p:blipFill rotWithShape="1">
          <a:blip r:embed="rId2"/>
          <a:srcRect r="26025"/>
          <a:stretch/>
        </p:blipFill>
        <p:spPr>
          <a:xfrm>
            <a:off x="7634287" y="1328737"/>
            <a:ext cx="3571875" cy="2100263"/>
          </a:xfrm>
          <a:prstGeom prst="rect">
            <a:avLst/>
          </a:prstGeom>
          <a:ln>
            <a:noFill/>
          </a:ln>
          <a:effectLst>
            <a:outerShdw blurRad="292100" dist="139700" dir="2700000" algn="tl" rotWithShape="0">
              <a:srgbClr val="333333">
                <a:alpha val="65000"/>
              </a:srgbClr>
            </a:outerShdw>
          </a:effectLst>
        </p:spPr>
      </p:pic>
      <p:sp>
        <p:nvSpPr>
          <p:cNvPr id="9" name="Text Placeholder 23">
            <a:extLst>
              <a:ext uri="{FF2B5EF4-FFF2-40B4-BE49-F238E27FC236}">
                <a16:creationId xmlns:a16="http://schemas.microsoft.com/office/drawing/2014/main" id="{C50EDD85-0BA2-71BB-F698-76A6F16EC937}"/>
              </a:ext>
            </a:extLst>
          </p:cNvPr>
          <p:cNvSpPr txBox="1">
            <a:spLocks/>
          </p:cNvSpPr>
          <p:nvPr/>
        </p:nvSpPr>
        <p:spPr>
          <a:xfrm>
            <a:off x="570167" y="1328736"/>
            <a:ext cx="6411658" cy="5286375"/>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Understood the dataset using the data dictionary files</a:t>
            </a:r>
          </a:p>
          <a:p>
            <a:r>
              <a:rPr lang="en-US" sz="2000" dirty="0"/>
              <a:t>Data Merging – violation and grade</a:t>
            </a:r>
          </a:p>
          <a:p>
            <a:r>
              <a:rPr lang="en-US" sz="2000" dirty="0"/>
              <a:t>Removed duplicate values</a:t>
            </a:r>
          </a:p>
          <a:p>
            <a:r>
              <a:rPr lang="en-US" sz="2000" dirty="0"/>
              <a:t>Recognized and Filtered out Result categories –</a:t>
            </a:r>
          </a:p>
          <a:p>
            <a:pPr marL="338328" lvl="1" indent="0">
              <a:buNone/>
            </a:pPr>
            <a:r>
              <a:rPr lang="en-US" sz="1200" dirty="0"/>
              <a:t>- Inspection Passed</a:t>
            </a:r>
          </a:p>
          <a:p>
            <a:pPr marL="338328" lvl="1" indent="0">
              <a:buNone/>
            </a:pPr>
            <a:r>
              <a:rPr lang="en-US" sz="1200" dirty="0"/>
              <a:t>- Inspection Failed</a:t>
            </a:r>
          </a:p>
          <a:p>
            <a:pPr marL="338328" lvl="1" indent="0">
              <a:buNone/>
            </a:pPr>
            <a:r>
              <a:rPr lang="en-US" sz="1200" dirty="0"/>
              <a:t>- Re-inspection Failed, </a:t>
            </a:r>
          </a:p>
          <a:p>
            <a:pPr marL="338328" lvl="1" indent="0">
              <a:buNone/>
            </a:pPr>
            <a:r>
              <a:rPr lang="en-US" sz="1200" dirty="0"/>
              <a:t>- Inspection did not pass but inspector declines to re-inspect</a:t>
            </a:r>
          </a:p>
          <a:p>
            <a:pPr marL="338328" lvl="1" indent="0">
              <a:buNone/>
            </a:pPr>
            <a:r>
              <a:rPr lang="en-US" sz="1200" dirty="0"/>
              <a:t>- Restaurant temporarily shut down by order of Health Department Establishment must have hearing to determine whether it can reopen/keep its license</a:t>
            </a:r>
          </a:p>
          <a:p>
            <a:pPr marL="338328" lvl="1" indent="0">
              <a:buNone/>
            </a:pPr>
            <a:r>
              <a:rPr lang="en-US" sz="1200" dirty="0"/>
              <a:t>- The establishment has gone out of business</a:t>
            </a:r>
          </a:p>
          <a:p>
            <a:pPr marL="338328" lvl="1" indent="0">
              <a:buNone/>
            </a:pPr>
            <a:r>
              <a:rPr lang="en-US" sz="1200" dirty="0"/>
              <a:t>- Inspection is not required</a:t>
            </a:r>
          </a:p>
          <a:p>
            <a:pPr marL="338328" lvl="1" indent="0">
              <a:buNone/>
            </a:pPr>
            <a:endParaRPr lang="en-US" sz="1000" dirty="0"/>
          </a:p>
          <a:p>
            <a:pPr marL="0" indent="0">
              <a:buNone/>
            </a:pPr>
            <a:endParaRPr lang="en-US" sz="2000" dirty="0"/>
          </a:p>
          <a:p>
            <a:r>
              <a:rPr lang="en-US" sz="2000" dirty="0"/>
              <a:t>Top violators based on the sum of points food establishments received in severity of the violations</a:t>
            </a:r>
          </a:p>
          <a:p>
            <a:pPr marL="338328" lvl="1" indent="0">
              <a:buNone/>
            </a:pPr>
            <a:r>
              <a:rPr lang="en-US" sz="1200" dirty="0"/>
              <a:t>foodborne critical violation (***) = 10 points                 </a:t>
            </a:r>
          </a:p>
          <a:p>
            <a:pPr marL="338328" lvl="1" indent="0">
              <a:buNone/>
            </a:pPr>
            <a:r>
              <a:rPr lang="en-US" sz="1200" dirty="0"/>
              <a:t>critical violation (**) = 7 points</a:t>
            </a:r>
          </a:p>
          <a:p>
            <a:pPr marL="338328" lvl="1" indent="0">
              <a:buNone/>
            </a:pPr>
            <a:r>
              <a:rPr lang="en-US" sz="1200" dirty="0"/>
              <a:t>non-critical violation (*) = 2 points</a:t>
            </a:r>
          </a:p>
        </p:txBody>
      </p:sp>
      <p:pic>
        <p:nvPicPr>
          <p:cNvPr id="3076" name="Picture 4">
            <a:extLst>
              <a:ext uri="{FF2B5EF4-FFF2-40B4-BE49-F238E27FC236}">
                <a16:creationId xmlns:a16="http://schemas.microsoft.com/office/drawing/2014/main" id="{73B68C2A-EC06-95E2-4616-983AC56FD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9225" y="4090986"/>
            <a:ext cx="3975938" cy="2524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 Placeholder 23">
            <a:extLst>
              <a:ext uri="{FF2B5EF4-FFF2-40B4-BE49-F238E27FC236}">
                <a16:creationId xmlns:a16="http://schemas.microsoft.com/office/drawing/2014/main" id="{758AB964-F80E-8101-4781-86C1DBE043AC}"/>
              </a:ext>
            </a:extLst>
          </p:cNvPr>
          <p:cNvSpPr txBox="1">
            <a:spLocks/>
          </p:cNvSpPr>
          <p:nvPr/>
        </p:nvSpPr>
        <p:spPr>
          <a:xfrm>
            <a:off x="4102608" y="5819583"/>
            <a:ext cx="2746617" cy="79552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Ex, if the inspection resulted in 2 foodborne critical violations and 2 non-critical violations, </a:t>
            </a:r>
          </a:p>
          <a:p>
            <a:pPr marL="0" indent="0">
              <a:buNone/>
            </a:pPr>
            <a:r>
              <a:rPr lang="en-US" sz="1200" dirty="0"/>
              <a:t>Sum of violations = (2*10) + (2*2) = 24</a:t>
            </a:r>
          </a:p>
        </p:txBody>
      </p:sp>
    </p:spTree>
    <p:extLst>
      <p:ext uri="{BB962C8B-B14F-4D97-AF65-F5344CB8AC3E}">
        <p14:creationId xmlns:p14="http://schemas.microsoft.com/office/powerpoint/2010/main" val="4094845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Text Placeholder 3">
            <a:extLst>
              <a:ext uri="{FF2B5EF4-FFF2-40B4-BE49-F238E27FC236}">
                <a16:creationId xmlns:a16="http://schemas.microsoft.com/office/drawing/2014/main" id="{A83F4836-A761-3691-26B0-66423225578F}"/>
              </a:ext>
            </a:extLst>
          </p:cNvPr>
          <p:cNvSpPr>
            <a:spLocks noGrp="1"/>
          </p:cNvSpPr>
          <p:nvPr>
            <p:ph type="body" sz="half" idx="2"/>
          </p:nvPr>
        </p:nvSpPr>
        <p:spPr>
          <a:xfrm>
            <a:off x="544641" y="1249680"/>
            <a:ext cx="3932237" cy="4429760"/>
          </a:xfrm>
        </p:spPr>
        <p:txBody>
          <a:bodyPr/>
          <a:lstStyle/>
          <a:p>
            <a:r>
              <a:rPr lang="en-US" b="1" dirty="0"/>
              <a:t>MOST COMMON VIOLATION CATEGORY </a:t>
            </a:r>
            <a:r>
              <a:rPr lang="en-US" dirty="0"/>
              <a:t>(based on Frequency)</a:t>
            </a:r>
          </a:p>
          <a:p>
            <a:endParaRPr lang="en-US" dirty="0"/>
          </a:p>
          <a:p>
            <a:r>
              <a:rPr lang="en-US" dirty="0"/>
              <a:t>Here, for </a:t>
            </a:r>
            <a:r>
              <a:rPr lang="en-US" i="1" dirty="0"/>
              <a:t>Eating and Drinking Establishments </a:t>
            </a:r>
            <a:r>
              <a:rPr lang="en-US" dirty="0"/>
              <a:t>has common violation category as </a:t>
            </a:r>
          </a:p>
          <a:p>
            <a:pPr marL="285750" indent="-285750">
              <a:buFontTx/>
              <a:buChar char="-"/>
            </a:pPr>
            <a:r>
              <a:rPr lang="en-US" dirty="0"/>
              <a:t>Improper Maintenance of Walls/Ceilings</a:t>
            </a:r>
          </a:p>
          <a:p>
            <a:pPr marL="285750" indent="-285750">
              <a:buFontTx/>
              <a:buChar char="-"/>
            </a:pPr>
            <a:r>
              <a:rPr lang="en-US" dirty="0"/>
              <a:t>Improper Maintenance of Floors</a:t>
            </a:r>
          </a:p>
          <a:p>
            <a:pPr marL="285750" indent="-285750">
              <a:buFontTx/>
              <a:buChar char="-"/>
            </a:pPr>
            <a:r>
              <a:rPr lang="en-US" dirty="0"/>
              <a:t>Food Protection</a:t>
            </a:r>
          </a:p>
          <a:p>
            <a:pPr marL="285750" indent="-285750">
              <a:buFontTx/>
              <a:buChar char="-"/>
            </a:pPr>
            <a:r>
              <a:rPr lang="en-US" dirty="0"/>
              <a:t>Non-Food Contact Surfaces</a:t>
            </a:r>
          </a:p>
          <a:p>
            <a:pPr marL="285750" indent="-285750">
              <a:buFontTx/>
              <a:buChar char="-"/>
            </a:pPr>
            <a:r>
              <a:rPr lang="en-US" dirty="0"/>
              <a:t>Food Contact Surfaces Design</a:t>
            </a:r>
          </a:p>
          <a:p>
            <a:pPr marL="285750" indent="-285750">
              <a:buFontTx/>
              <a:buChar char="-"/>
            </a:pPr>
            <a:endParaRPr lang="en-US" dirty="0"/>
          </a:p>
          <a:p>
            <a:endParaRPr lang="en-US" dirty="0"/>
          </a:p>
        </p:txBody>
      </p:sp>
      <p:sp>
        <p:nvSpPr>
          <p:cNvPr id="3" name="Slide Number Placeholder 2">
            <a:extLst>
              <a:ext uri="{FF2B5EF4-FFF2-40B4-BE49-F238E27FC236}">
                <a16:creationId xmlns:a16="http://schemas.microsoft.com/office/drawing/2014/main" id="{F07C9BB0-FE26-8AED-22F3-4A08F6825F78}"/>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6</a:t>
            </a:fld>
            <a:endParaRPr lang="en-US"/>
          </a:p>
        </p:txBody>
      </p:sp>
      <p:pic>
        <p:nvPicPr>
          <p:cNvPr id="1028" name="Picture 4">
            <a:extLst>
              <a:ext uri="{FF2B5EF4-FFF2-40B4-BE49-F238E27FC236}">
                <a16:creationId xmlns:a16="http://schemas.microsoft.com/office/drawing/2014/main" id="{9D938CEB-892F-DCDD-EA9C-B3143343D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6640" y="101600"/>
            <a:ext cx="7175500" cy="6634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5929366-DDCB-53B7-0E41-553FC9922894}"/>
              </a:ext>
            </a:extLst>
          </p:cNvPr>
          <p:cNvSpPr/>
          <p:nvPr/>
        </p:nvSpPr>
        <p:spPr>
          <a:xfrm>
            <a:off x="5215867" y="2710736"/>
            <a:ext cx="995560"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43E2B1B-E1FB-A9CF-7747-273D2DC0401F}"/>
              </a:ext>
            </a:extLst>
          </p:cNvPr>
          <p:cNvSpPr/>
          <p:nvPr/>
        </p:nvSpPr>
        <p:spPr>
          <a:xfrm>
            <a:off x="5215867" y="2629576"/>
            <a:ext cx="995560"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C9952618-C50D-F97C-9F40-979CE34BC15D}"/>
              </a:ext>
            </a:extLst>
          </p:cNvPr>
          <p:cNvSpPr/>
          <p:nvPr/>
        </p:nvSpPr>
        <p:spPr>
          <a:xfrm>
            <a:off x="5215867" y="1973084"/>
            <a:ext cx="995560"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AD58B87-6EFB-A020-BD66-07ADA18723FC}"/>
              </a:ext>
            </a:extLst>
          </p:cNvPr>
          <p:cNvSpPr/>
          <p:nvPr/>
        </p:nvSpPr>
        <p:spPr>
          <a:xfrm>
            <a:off x="5215867" y="3653091"/>
            <a:ext cx="995560"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 name="Rectangle 6">
            <a:extLst>
              <a:ext uri="{FF2B5EF4-FFF2-40B4-BE49-F238E27FC236}">
                <a16:creationId xmlns:a16="http://schemas.microsoft.com/office/drawing/2014/main" id="{E3D0E10F-9CDF-AB83-1874-051BDA488E11}"/>
              </a:ext>
            </a:extLst>
          </p:cNvPr>
          <p:cNvSpPr/>
          <p:nvPr/>
        </p:nvSpPr>
        <p:spPr>
          <a:xfrm>
            <a:off x="5215867" y="1838719"/>
            <a:ext cx="995560"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1203B596-8178-489C-F287-4C8DAAB6D6E9}"/>
              </a:ext>
            </a:extLst>
          </p:cNvPr>
          <p:cNvSpPr/>
          <p:nvPr/>
        </p:nvSpPr>
        <p:spPr>
          <a:xfrm>
            <a:off x="6363827" y="6499093"/>
            <a:ext cx="995560"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54007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8B864BB-9F71-5EA5-5E25-CAFBA44F3AB6}"/>
              </a:ext>
            </a:extLst>
          </p:cNvPr>
          <p:cNvSpPr>
            <a:spLocks noGrp="1"/>
          </p:cNvSpPr>
          <p:nvPr>
            <p:ph type="sldNum" sz="quarter" idx="12"/>
          </p:nvPr>
        </p:nvSpPr>
        <p:spPr/>
        <p:txBody>
          <a:bodyPr/>
          <a:lstStyle/>
          <a:p>
            <a:fld id="{48F63A3B-78C7-47BE-AE5E-E10140E04643}" type="slidenum">
              <a:rPr lang="en-US" smtClean="0"/>
              <a:t>7</a:t>
            </a:fld>
            <a:endParaRPr lang="en-US" dirty="0"/>
          </a:p>
        </p:txBody>
      </p:sp>
      <p:sp>
        <p:nvSpPr>
          <p:cNvPr id="10" name="Text Placeholder 3">
            <a:extLst>
              <a:ext uri="{FF2B5EF4-FFF2-40B4-BE49-F238E27FC236}">
                <a16:creationId xmlns:a16="http://schemas.microsoft.com/office/drawing/2014/main" id="{BBD0B047-E19B-819A-7CFF-6E216F4014AE}"/>
              </a:ext>
            </a:extLst>
          </p:cNvPr>
          <p:cNvSpPr>
            <a:spLocks noGrp="1"/>
          </p:cNvSpPr>
          <p:nvPr>
            <p:ph type="body" sz="half" idx="2"/>
          </p:nvPr>
        </p:nvSpPr>
        <p:spPr>
          <a:xfrm>
            <a:off x="544641" y="1249680"/>
            <a:ext cx="3932237" cy="4429760"/>
          </a:xfrm>
        </p:spPr>
        <p:txBody>
          <a:bodyPr/>
          <a:lstStyle/>
          <a:p>
            <a:r>
              <a:rPr lang="en-US" b="1" dirty="0"/>
              <a:t>MOST COMMON VIOLATION CATEGORY </a:t>
            </a:r>
            <a:r>
              <a:rPr lang="en-US" dirty="0"/>
              <a:t>(based on Average Score)</a:t>
            </a:r>
          </a:p>
          <a:p>
            <a:endParaRPr lang="en-US" dirty="0"/>
          </a:p>
          <a:p>
            <a:r>
              <a:rPr lang="en-US" dirty="0"/>
              <a:t>Here, for </a:t>
            </a:r>
            <a:r>
              <a:rPr lang="en-US" i="1" dirty="0"/>
              <a:t>Retail Food Establishments </a:t>
            </a:r>
            <a:r>
              <a:rPr lang="en-US" dirty="0"/>
              <a:t>has better performance with Average score in the range 85 to 97</a:t>
            </a:r>
          </a:p>
          <a:p>
            <a:r>
              <a:rPr lang="en-US" dirty="0"/>
              <a:t>These are some contributing factors for violations,</a:t>
            </a:r>
          </a:p>
          <a:p>
            <a:pPr marL="285750" indent="-285750">
              <a:buFontTx/>
              <a:buChar char="-"/>
            </a:pPr>
            <a:r>
              <a:rPr lang="en-US" dirty="0"/>
              <a:t>Toxic Items: Original Container</a:t>
            </a:r>
          </a:p>
          <a:p>
            <a:pPr marL="285750" indent="-285750">
              <a:buFontTx/>
              <a:buChar char="-"/>
            </a:pPr>
            <a:r>
              <a:rPr lang="en-US" dirty="0"/>
              <a:t>Handling of Food &amp; Ice</a:t>
            </a:r>
          </a:p>
          <a:p>
            <a:pPr marL="285750" indent="-285750">
              <a:buFontTx/>
              <a:buChar char="-"/>
            </a:pPr>
            <a:r>
              <a:rPr lang="en-US" dirty="0"/>
              <a:t>Non-Compliance w/Employee Health Policy</a:t>
            </a:r>
          </a:p>
          <a:p>
            <a:pPr marL="285750" indent="-285750">
              <a:buFontTx/>
              <a:buChar char="-"/>
            </a:pPr>
            <a:r>
              <a:rPr lang="en-US" dirty="0" err="1"/>
              <a:t>Shellstock</a:t>
            </a:r>
            <a:r>
              <a:rPr lang="en-US" dirty="0"/>
              <a:t> ID</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endParaRPr lang="en-US" dirty="0"/>
          </a:p>
        </p:txBody>
      </p:sp>
      <p:pic>
        <p:nvPicPr>
          <p:cNvPr id="2054" name="Picture 6">
            <a:extLst>
              <a:ext uri="{FF2B5EF4-FFF2-40B4-BE49-F238E27FC236}">
                <a16:creationId xmlns:a16="http://schemas.microsoft.com/office/drawing/2014/main" id="{260040F7-4017-D496-D790-1933D3378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8080" y="35560"/>
            <a:ext cx="6974841" cy="67106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3490476-1B46-F6EC-D951-8D137EDDFD8A}"/>
              </a:ext>
            </a:extLst>
          </p:cNvPr>
          <p:cNvSpPr/>
          <p:nvPr/>
        </p:nvSpPr>
        <p:spPr>
          <a:xfrm>
            <a:off x="5746110" y="6065340"/>
            <a:ext cx="995560"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 name="Rectangle 2">
            <a:extLst>
              <a:ext uri="{FF2B5EF4-FFF2-40B4-BE49-F238E27FC236}">
                <a16:creationId xmlns:a16="http://schemas.microsoft.com/office/drawing/2014/main" id="{DAEE335E-65A8-AE72-054E-6EBAD6EBCFE9}"/>
              </a:ext>
            </a:extLst>
          </p:cNvPr>
          <p:cNvSpPr/>
          <p:nvPr/>
        </p:nvSpPr>
        <p:spPr>
          <a:xfrm>
            <a:off x="10096274" y="6498372"/>
            <a:ext cx="995560"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83E62C29-E3F5-5A73-AC72-E0BFA3885F0F}"/>
              </a:ext>
            </a:extLst>
          </p:cNvPr>
          <p:cNvSpPr/>
          <p:nvPr/>
        </p:nvSpPr>
        <p:spPr>
          <a:xfrm>
            <a:off x="5302436" y="3554798"/>
            <a:ext cx="1439233"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582B075B-72FC-2B7D-9903-BB5A132B8AF8}"/>
              </a:ext>
            </a:extLst>
          </p:cNvPr>
          <p:cNvSpPr/>
          <p:nvPr/>
        </p:nvSpPr>
        <p:spPr>
          <a:xfrm>
            <a:off x="5746110" y="5384440"/>
            <a:ext cx="995560"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 name="Rectangle 6">
            <a:extLst>
              <a:ext uri="{FF2B5EF4-FFF2-40B4-BE49-F238E27FC236}">
                <a16:creationId xmlns:a16="http://schemas.microsoft.com/office/drawing/2014/main" id="{634730AE-EFA3-7175-7ECF-F85766A9E66E}"/>
              </a:ext>
            </a:extLst>
          </p:cNvPr>
          <p:cNvSpPr/>
          <p:nvPr/>
        </p:nvSpPr>
        <p:spPr>
          <a:xfrm>
            <a:off x="5746109" y="2326580"/>
            <a:ext cx="995560"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001553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761C2DC-3137-9BE2-0AE7-AFD0761ABF60}"/>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3BB5B24-0E4E-481D-42E5-B5E5E55AB82A}"/>
              </a:ext>
            </a:extLst>
          </p:cNvPr>
          <p:cNvSpPr>
            <a:spLocks noGrp="1"/>
          </p:cNvSpPr>
          <p:nvPr>
            <p:ph type="sldNum" sz="quarter" idx="12"/>
          </p:nvPr>
        </p:nvSpPr>
        <p:spPr/>
        <p:txBody>
          <a:bodyPr/>
          <a:lstStyle/>
          <a:p>
            <a:fld id="{48F63A3B-78C7-47BE-AE5E-E10140E04643}" type="slidenum">
              <a:rPr lang="en-US" smtClean="0"/>
              <a:t>8</a:t>
            </a:fld>
            <a:endParaRPr lang="en-US" dirty="0"/>
          </a:p>
        </p:txBody>
      </p:sp>
      <p:sp>
        <p:nvSpPr>
          <p:cNvPr id="7" name="Text Placeholder 10">
            <a:extLst>
              <a:ext uri="{FF2B5EF4-FFF2-40B4-BE49-F238E27FC236}">
                <a16:creationId xmlns:a16="http://schemas.microsoft.com/office/drawing/2014/main" id="{F4493D35-8CF3-DE72-9423-02D90A2ECE6D}"/>
              </a:ext>
            </a:extLst>
          </p:cNvPr>
          <p:cNvSpPr txBox="1">
            <a:spLocks/>
          </p:cNvSpPr>
          <p:nvPr/>
        </p:nvSpPr>
        <p:spPr>
          <a:xfrm>
            <a:off x="7415684" y="5867987"/>
            <a:ext cx="4517236" cy="411480"/>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Inspection Analysis based on License Category and Result</a:t>
            </a:r>
          </a:p>
        </p:txBody>
      </p:sp>
      <p:pic>
        <p:nvPicPr>
          <p:cNvPr id="3" name="Picture 2">
            <a:extLst>
              <a:ext uri="{FF2B5EF4-FFF2-40B4-BE49-F238E27FC236}">
                <a16:creationId xmlns:a16="http://schemas.microsoft.com/office/drawing/2014/main" id="{1FE6738F-8779-E5AC-16BA-87D1AD1FD0D1}"/>
              </a:ext>
            </a:extLst>
          </p:cNvPr>
          <p:cNvPicPr>
            <a:picLocks noChangeAspect="1"/>
          </p:cNvPicPr>
          <p:nvPr/>
        </p:nvPicPr>
        <p:blipFill>
          <a:blip r:embed="rId2"/>
          <a:stretch>
            <a:fillRect/>
          </a:stretch>
        </p:blipFill>
        <p:spPr>
          <a:xfrm>
            <a:off x="374904" y="384048"/>
            <a:ext cx="9582912" cy="47914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69788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8B314C96-24E0-77B9-D815-103A5237D1B9}"/>
              </a:ext>
            </a:extLst>
          </p:cNvPr>
          <p:cNvPicPr>
            <a:picLocks noChangeAspect="1"/>
          </p:cNvPicPr>
          <p:nvPr/>
        </p:nvPicPr>
        <p:blipFill>
          <a:blip r:embed="rId2"/>
          <a:stretch>
            <a:fillRect/>
          </a:stretch>
        </p:blipFill>
        <p:spPr>
          <a:xfrm>
            <a:off x="378246" y="381000"/>
            <a:ext cx="9586124" cy="4793062"/>
          </a:xfrm>
          <a:prstGeom prst="rect">
            <a:avLst/>
          </a:prstGeom>
          <a:ln>
            <a:noFill/>
          </a:ln>
          <a:effectLst>
            <a:outerShdw blurRad="292100" dist="139700" dir="2700000" algn="tl" rotWithShape="0">
              <a:srgbClr val="333333">
                <a:alpha val="65000"/>
              </a:srgbClr>
            </a:outerShdw>
          </a:effectLst>
        </p:spPr>
      </p:pic>
      <p:sp>
        <p:nvSpPr>
          <p:cNvPr id="5" name="Slide Number Placeholder 4">
            <a:extLst>
              <a:ext uri="{FF2B5EF4-FFF2-40B4-BE49-F238E27FC236}">
                <a16:creationId xmlns:a16="http://schemas.microsoft.com/office/drawing/2014/main" id="{43BB5B24-0E4E-481D-42E5-B5E5E55AB82A}"/>
              </a:ext>
            </a:extLst>
          </p:cNvPr>
          <p:cNvSpPr>
            <a:spLocks noGrp="1"/>
          </p:cNvSpPr>
          <p:nvPr>
            <p:ph type="sldNum" sz="quarter" idx="12"/>
          </p:nvPr>
        </p:nvSpPr>
        <p:spPr/>
        <p:txBody>
          <a:bodyPr/>
          <a:lstStyle/>
          <a:p>
            <a:fld id="{48F63A3B-78C7-47BE-AE5E-E10140E04643}" type="slidenum">
              <a:rPr lang="en-US" smtClean="0"/>
              <a:t>9</a:t>
            </a:fld>
            <a:endParaRPr lang="en-US" dirty="0"/>
          </a:p>
        </p:txBody>
      </p:sp>
      <p:sp>
        <p:nvSpPr>
          <p:cNvPr id="20" name="Text Placeholder 23">
            <a:extLst>
              <a:ext uri="{FF2B5EF4-FFF2-40B4-BE49-F238E27FC236}">
                <a16:creationId xmlns:a16="http://schemas.microsoft.com/office/drawing/2014/main" id="{2B234D03-4FBC-ABBF-6297-B63BD27B1880}"/>
              </a:ext>
            </a:extLst>
          </p:cNvPr>
          <p:cNvSpPr txBox="1">
            <a:spLocks/>
          </p:cNvSpPr>
          <p:nvPr/>
        </p:nvSpPr>
        <p:spPr>
          <a:xfrm>
            <a:off x="10198608" y="755757"/>
            <a:ext cx="1993392" cy="1056082"/>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These charts Represent the result of the inspection as determined by the health inspector. </a:t>
            </a:r>
          </a:p>
          <a:p>
            <a:pPr marL="0" indent="0">
              <a:buNone/>
            </a:pPr>
            <a:r>
              <a:rPr lang="en-US" sz="1200" dirty="0"/>
              <a:t>Here, </a:t>
            </a:r>
            <a:r>
              <a:rPr lang="en-US" sz="1200" i="1" dirty="0"/>
              <a:t>Eating and Dinking Establishment, </a:t>
            </a:r>
          </a:p>
          <a:p>
            <a:r>
              <a:rPr lang="en-US" sz="1200" dirty="0"/>
              <a:t>13.91% Passed </a:t>
            </a:r>
          </a:p>
          <a:p>
            <a:r>
              <a:rPr lang="en-US" sz="1200" dirty="0"/>
              <a:t>2.36% Determining Reopen/keep its license</a:t>
            </a:r>
          </a:p>
          <a:p>
            <a:r>
              <a:rPr lang="en-US" sz="1200" dirty="0"/>
              <a:t>0.04% Inspection not required</a:t>
            </a:r>
          </a:p>
        </p:txBody>
      </p:sp>
      <p:cxnSp>
        <p:nvCxnSpPr>
          <p:cNvPr id="23" name="Straight Arrow Connector 22">
            <a:extLst>
              <a:ext uri="{FF2B5EF4-FFF2-40B4-BE49-F238E27FC236}">
                <a16:creationId xmlns:a16="http://schemas.microsoft.com/office/drawing/2014/main" id="{8FF7FE33-4B8A-9424-26E4-D6C2C752741B}"/>
              </a:ext>
            </a:extLst>
          </p:cNvPr>
          <p:cNvCxnSpPr/>
          <p:nvPr/>
        </p:nvCxnSpPr>
        <p:spPr>
          <a:xfrm flipV="1">
            <a:off x="2349910" y="4935794"/>
            <a:ext cx="0" cy="688258"/>
          </a:xfrm>
          <a:prstGeom prst="straightConnector1">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8862CCE0-C4B0-AD14-01DA-E6440A1199E0}"/>
              </a:ext>
            </a:extLst>
          </p:cNvPr>
          <p:cNvCxnSpPr/>
          <p:nvPr/>
        </p:nvCxnSpPr>
        <p:spPr>
          <a:xfrm flipV="1">
            <a:off x="2349910" y="4935794"/>
            <a:ext cx="0" cy="238268"/>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Text Placeholder 23">
            <a:extLst>
              <a:ext uri="{FF2B5EF4-FFF2-40B4-BE49-F238E27FC236}">
                <a16:creationId xmlns:a16="http://schemas.microsoft.com/office/drawing/2014/main" id="{5ACE70EA-C521-2842-BE98-EFE77792E5CF}"/>
              </a:ext>
            </a:extLst>
          </p:cNvPr>
          <p:cNvSpPr txBox="1">
            <a:spLocks/>
          </p:cNvSpPr>
          <p:nvPr/>
        </p:nvSpPr>
        <p:spPr>
          <a:xfrm>
            <a:off x="1637070" y="5801918"/>
            <a:ext cx="1993392" cy="1056082"/>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Represent the Inspection trend showcasing the total inspections vs Inspection Pass and Failed</a:t>
            </a:r>
          </a:p>
        </p:txBody>
      </p:sp>
      <p:sp>
        <p:nvSpPr>
          <p:cNvPr id="29" name="Text Placeholder 23">
            <a:extLst>
              <a:ext uri="{FF2B5EF4-FFF2-40B4-BE49-F238E27FC236}">
                <a16:creationId xmlns:a16="http://schemas.microsoft.com/office/drawing/2014/main" id="{2BAF384B-4E8B-1D5C-C195-7211CF89B534}"/>
              </a:ext>
            </a:extLst>
          </p:cNvPr>
          <p:cNvSpPr txBox="1">
            <a:spLocks/>
          </p:cNvSpPr>
          <p:nvPr/>
        </p:nvSpPr>
        <p:spPr>
          <a:xfrm>
            <a:off x="5653547" y="5782254"/>
            <a:ext cx="1993392" cy="1056082"/>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Distribution for each license category</a:t>
            </a:r>
          </a:p>
        </p:txBody>
      </p:sp>
      <p:cxnSp>
        <p:nvCxnSpPr>
          <p:cNvPr id="30" name="Straight Arrow Connector 29">
            <a:extLst>
              <a:ext uri="{FF2B5EF4-FFF2-40B4-BE49-F238E27FC236}">
                <a16:creationId xmlns:a16="http://schemas.microsoft.com/office/drawing/2014/main" id="{D3E2E1A8-1830-17AB-A68B-86B77736E7B4}"/>
              </a:ext>
            </a:extLst>
          </p:cNvPr>
          <p:cNvCxnSpPr>
            <a:cxnSpLocks/>
          </p:cNvCxnSpPr>
          <p:nvPr/>
        </p:nvCxnSpPr>
        <p:spPr>
          <a:xfrm flipV="1">
            <a:off x="6366387" y="5174062"/>
            <a:ext cx="0" cy="589050"/>
          </a:xfrm>
          <a:prstGeom prst="straightConnector1">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FFB32506-401D-EB44-5BFD-A8329519D8F6}"/>
              </a:ext>
            </a:extLst>
          </p:cNvPr>
          <p:cNvCxnSpPr/>
          <p:nvPr/>
        </p:nvCxnSpPr>
        <p:spPr>
          <a:xfrm flipV="1">
            <a:off x="6366387" y="5086300"/>
            <a:ext cx="0" cy="238268"/>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Connector: Elbow 32">
            <a:extLst>
              <a:ext uri="{FF2B5EF4-FFF2-40B4-BE49-F238E27FC236}">
                <a16:creationId xmlns:a16="http://schemas.microsoft.com/office/drawing/2014/main" id="{87170165-716E-6E94-99C6-0CD2DC326F84}"/>
              </a:ext>
            </a:extLst>
          </p:cNvPr>
          <p:cNvCxnSpPr>
            <a:cxnSpLocks/>
          </p:cNvCxnSpPr>
          <p:nvPr/>
        </p:nvCxnSpPr>
        <p:spPr>
          <a:xfrm rot="10800000">
            <a:off x="1409700" y="2034540"/>
            <a:ext cx="8930640" cy="190500"/>
          </a:xfrm>
          <a:prstGeom prst="bentConnector3">
            <a:avLst>
              <a:gd name="adj1" fmla="val 100000"/>
            </a:avLst>
          </a:prstGeom>
          <a:ln w="9525" cap="flat" cmpd="sng" algn="ctr">
            <a:solidFill>
              <a:schemeClr val="accent6"/>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73145217"/>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{4F9823F2-43C3-4B90-9B2F-A40D6699ACFE}tf78438558_win32</Template>
  <TotalTime>1356</TotalTime>
  <Words>912</Words>
  <Application>Microsoft Office PowerPoint</Application>
  <PresentationFormat>Widescreen</PresentationFormat>
  <Paragraphs>136</Paragraphs>
  <Slides>17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Black</vt:lpstr>
      <vt:lpstr>Calibri</vt:lpstr>
      <vt:lpstr>Sabon Next LT</vt:lpstr>
      <vt:lpstr>Söhne</vt:lpstr>
      <vt:lpstr>Office Theme</vt:lpstr>
      <vt:lpstr>DATA Challenge</vt:lpstr>
      <vt:lpstr>AGENDA</vt:lpstr>
      <vt:lpstr>Introduction</vt:lpstr>
      <vt:lpstr>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Are there commonalities or trends among establishments that perform poorly?  </vt:lpstr>
      <vt:lpstr>SUMMARY </vt:lpstr>
      <vt:lpstr>THANK YOU</vt:lpstr>
      <vt:lpstr>Appendix</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Challenge</dc:title>
  <dc:subject/>
  <dc:creator>Nandy, Sanjana</dc:creator>
  <cp:lastModifiedBy>Nandy, Sanjana</cp:lastModifiedBy>
  <cp:revision>23</cp:revision>
  <dcterms:created xsi:type="dcterms:W3CDTF">2023-05-30T19:56:35Z</dcterms:created>
  <dcterms:modified xsi:type="dcterms:W3CDTF">2023-06-02T04:39:03Z</dcterms:modified>
</cp:coreProperties>
</file>